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Default ContentType="image/jpeg" Extension="jpg"/>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theme+xml" PartName="/ppt/theme/theme2.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ms-powerpoint.revisioninfo+xml" PartName="/ppt/revisionInfo.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57" r:id="rId26"/>
    <p:sldId id="258"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60" autoAdjust="0"/>
    <p:restoredTop sz="94660"/>
  </p:normalViewPr>
  <p:slideViewPr>
    <p:cSldViewPr snapToGrid="0">
      <p:cViewPr varScale="1">
        <p:scale>
          <a:sx n="68" d="100"/>
          <a:sy n="68" d="100"/>
        </p:scale>
        <p:origin x="12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82FF80-9A14-40D5-943C-4D5C9C74B087}" type="datetimeFigureOut">
              <a:rPr lang="en-GB" smtClean="0"/>
              <a:t>03/08/2017</a:t>
            </a:fld>
            <a:endParaRPr lang="en-GB"/>
          </a:p>
        </p:txBody>
      </p:sp>
      <p:sp>
        <p:nvSpPr>
          <p:cNvPr id="4" name="Folienbildplatzhalt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CB4EC8-C3C0-4AC5-8349-E78681613D5E}" type="slidenum">
              <a:rPr lang="en-GB" smtClean="0"/>
              <a:t>‹Nr.›</a:t>
            </a:fld>
            <a:endParaRPr lang="en-GB"/>
          </a:p>
        </p:txBody>
      </p:sp>
    </p:spTree>
    <p:extLst>
      <p:ext uri="{BB962C8B-B14F-4D97-AF65-F5344CB8AC3E}">
        <p14:creationId xmlns:p14="http://schemas.microsoft.com/office/powerpoint/2010/main" val="42826894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nl-NL"/>
          </a:p>
        </p:txBody>
      </p:sp>
      <p:sp>
        <p:nvSpPr>
          <p:cNvPr id="41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075EE5C-D09E-4865-880D-CA6D8725F3FA}" type="slidenum">
              <a:rPr lang="en-US" smtClean="0"/>
              <a:pPr fontAlgn="base">
                <a:spcBef>
                  <a:spcPct val="0"/>
                </a:spcBef>
                <a:spcAft>
                  <a:spcPct val="0"/>
                </a:spcAft>
                <a:defRPr/>
              </a:pPr>
              <a:t>1</a:t>
            </a:fld>
            <a:endParaRPr lang="en-US"/>
          </a:p>
        </p:txBody>
      </p:sp>
    </p:spTree>
    <p:extLst>
      <p:ext uri="{BB962C8B-B14F-4D97-AF65-F5344CB8AC3E}">
        <p14:creationId xmlns:p14="http://schemas.microsoft.com/office/powerpoint/2010/main" val="15113492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84FA536-DACE-404B-BD00-31B24D605B04}" type="slidenum">
              <a:rPr lang="en-US" smtClean="0"/>
              <a:pPr eaLnBrk="1" hangingPunct="1"/>
              <a:t>10</a:t>
            </a:fld>
            <a:endParaRPr lang="en-US"/>
          </a:p>
        </p:txBody>
      </p:sp>
    </p:spTree>
    <p:extLst>
      <p:ext uri="{BB962C8B-B14F-4D97-AF65-F5344CB8AC3E}">
        <p14:creationId xmlns:p14="http://schemas.microsoft.com/office/powerpoint/2010/main" val="28580506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152B6F4-B2EC-4E21-846D-5D083A09F543}" type="slidenum">
              <a:rPr lang="en-US" smtClean="0"/>
              <a:pPr eaLnBrk="1" hangingPunct="1"/>
              <a:t>11</a:t>
            </a:fld>
            <a:endParaRPr lang="en-US"/>
          </a:p>
        </p:txBody>
      </p:sp>
    </p:spTree>
    <p:extLst>
      <p:ext uri="{BB962C8B-B14F-4D97-AF65-F5344CB8AC3E}">
        <p14:creationId xmlns:p14="http://schemas.microsoft.com/office/powerpoint/2010/main" val="16600514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152B6F4-B2EC-4E21-846D-5D083A09F543}" type="slidenum">
              <a:rPr lang="en-US" smtClean="0"/>
              <a:pPr eaLnBrk="1" hangingPunct="1"/>
              <a:t>12</a:t>
            </a:fld>
            <a:endParaRPr lang="en-US"/>
          </a:p>
        </p:txBody>
      </p:sp>
    </p:spTree>
    <p:extLst>
      <p:ext uri="{BB962C8B-B14F-4D97-AF65-F5344CB8AC3E}">
        <p14:creationId xmlns:p14="http://schemas.microsoft.com/office/powerpoint/2010/main" val="24840973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ED0FC5B-9D2B-4DC7-BC75-7C1A9562C9F3}" type="slidenum">
              <a:rPr lang="en-US" smtClean="0"/>
              <a:pPr eaLnBrk="1" hangingPunct="1"/>
              <a:t>13</a:t>
            </a:fld>
            <a:endParaRPr lang="en-US"/>
          </a:p>
        </p:txBody>
      </p:sp>
    </p:spTree>
    <p:extLst>
      <p:ext uri="{BB962C8B-B14F-4D97-AF65-F5344CB8AC3E}">
        <p14:creationId xmlns:p14="http://schemas.microsoft.com/office/powerpoint/2010/main" val="13574295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ED0FC5B-9D2B-4DC7-BC75-7C1A9562C9F3}" type="slidenum">
              <a:rPr lang="en-US" smtClean="0"/>
              <a:pPr eaLnBrk="1" hangingPunct="1"/>
              <a:t>14</a:t>
            </a:fld>
            <a:endParaRPr lang="en-US"/>
          </a:p>
        </p:txBody>
      </p:sp>
    </p:spTree>
    <p:extLst>
      <p:ext uri="{BB962C8B-B14F-4D97-AF65-F5344CB8AC3E}">
        <p14:creationId xmlns:p14="http://schemas.microsoft.com/office/powerpoint/2010/main" val="42840239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ED0FC5B-9D2B-4DC7-BC75-7C1A9562C9F3}" type="slidenum">
              <a:rPr lang="en-US" smtClean="0"/>
              <a:pPr eaLnBrk="1" hangingPunct="1"/>
              <a:t>15</a:t>
            </a:fld>
            <a:endParaRPr lang="en-US"/>
          </a:p>
        </p:txBody>
      </p:sp>
    </p:spTree>
    <p:extLst>
      <p:ext uri="{BB962C8B-B14F-4D97-AF65-F5344CB8AC3E}">
        <p14:creationId xmlns:p14="http://schemas.microsoft.com/office/powerpoint/2010/main" val="19364019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ED0FC5B-9D2B-4DC7-BC75-7C1A9562C9F3}" type="slidenum">
              <a:rPr lang="en-US" smtClean="0"/>
              <a:pPr eaLnBrk="1" hangingPunct="1"/>
              <a:t>16</a:t>
            </a:fld>
            <a:endParaRPr lang="en-US"/>
          </a:p>
        </p:txBody>
      </p:sp>
    </p:spTree>
    <p:extLst>
      <p:ext uri="{BB962C8B-B14F-4D97-AF65-F5344CB8AC3E}">
        <p14:creationId xmlns:p14="http://schemas.microsoft.com/office/powerpoint/2010/main" val="13689642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ED0FC5B-9D2B-4DC7-BC75-7C1A9562C9F3}" type="slidenum">
              <a:rPr lang="en-US" smtClean="0"/>
              <a:pPr eaLnBrk="1" hangingPunct="1"/>
              <a:t>17</a:t>
            </a:fld>
            <a:endParaRPr lang="en-US"/>
          </a:p>
        </p:txBody>
      </p:sp>
    </p:spTree>
    <p:extLst>
      <p:ext uri="{BB962C8B-B14F-4D97-AF65-F5344CB8AC3E}">
        <p14:creationId xmlns:p14="http://schemas.microsoft.com/office/powerpoint/2010/main" val="3992863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ED0FC5B-9D2B-4DC7-BC75-7C1A9562C9F3}" type="slidenum">
              <a:rPr lang="en-US" smtClean="0"/>
              <a:pPr eaLnBrk="1" hangingPunct="1"/>
              <a:t>18</a:t>
            </a:fld>
            <a:endParaRPr lang="en-US"/>
          </a:p>
        </p:txBody>
      </p:sp>
    </p:spTree>
    <p:extLst>
      <p:ext uri="{BB962C8B-B14F-4D97-AF65-F5344CB8AC3E}">
        <p14:creationId xmlns:p14="http://schemas.microsoft.com/office/powerpoint/2010/main" val="35499211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ED0FC5B-9D2B-4DC7-BC75-7C1A9562C9F3}" type="slidenum">
              <a:rPr lang="en-US" smtClean="0"/>
              <a:pPr eaLnBrk="1" hangingPunct="1"/>
              <a:t>19</a:t>
            </a:fld>
            <a:endParaRPr lang="en-US"/>
          </a:p>
        </p:txBody>
      </p:sp>
    </p:spTree>
    <p:extLst>
      <p:ext uri="{BB962C8B-B14F-4D97-AF65-F5344CB8AC3E}">
        <p14:creationId xmlns:p14="http://schemas.microsoft.com/office/powerpoint/2010/main" val="2156908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dirty="0"/>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922A725-947E-4F53-8E7D-C018E76698BC}" type="slidenum">
              <a:rPr lang="en-GB" smtClean="0"/>
              <a:pPr>
                <a:defRPr/>
              </a:pPr>
              <a:t>2</a:t>
            </a:fld>
            <a:endParaRPr lang="en-GB" dirty="0"/>
          </a:p>
        </p:txBody>
      </p:sp>
    </p:spTree>
    <p:extLst>
      <p:ext uri="{BB962C8B-B14F-4D97-AF65-F5344CB8AC3E}">
        <p14:creationId xmlns:p14="http://schemas.microsoft.com/office/powerpoint/2010/main" val="12066961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ED0FC5B-9D2B-4DC7-BC75-7C1A9562C9F3}" type="slidenum">
              <a:rPr lang="en-US" smtClean="0"/>
              <a:pPr eaLnBrk="1" hangingPunct="1"/>
              <a:t>20</a:t>
            </a:fld>
            <a:endParaRPr lang="en-US"/>
          </a:p>
        </p:txBody>
      </p:sp>
    </p:spTree>
    <p:extLst>
      <p:ext uri="{BB962C8B-B14F-4D97-AF65-F5344CB8AC3E}">
        <p14:creationId xmlns:p14="http://schemas.microsoft.com/office/powerpoint/2010/main" val="34680632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nl-NL"/>
              <a:t>Explain the UDDTs here already...and more illustrations!</a:t>
            </a:r>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152B6F4-B2EC-4E21-846D-5D083A09F543}" type="slidenum">
              <a:rPr lang="en-US" smtClean="0"/>
              <a:pPr eaLnBrk="1" hangingPunct="1"/>
              <a:t>21</a:t>
            </a:fld>
            <a:endParaRPr lang="en-US"/>
          </a:p>
        </p:txBody>
      </p:sp>
    </p:spTree>
    <p:extLst>
      <p:ext uri="{BB962C8B-B14F-4D97-AF65-F5344CB8AC3E}">
        <p14:creationId xmlns:p14="http://schemas.microsoft.com/office/powerpoint/2010/main" val="10749597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nl-NL"/>
              <a:t>Is the</a:t>
            </a:r>
            <a:r>
              <a:rPr lang="nl-NL" baseline="0"/>
              <a:t> NEMA license budgeted bu WSTF???</a:t>
            </a:r>
            <a:endParaRPr lang="nl-NL"/>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152B6F4-B2EC-4E21-846D-5D083A09F543}" type="slidenum">
              <a:rPr lang="en-US" smtClean="0"/>
              <a:pPr eaLnBrk="1" hangingPunct="1"/>
              <a:t>22</a:t>
            </a:fld>
            <a:endParaRPr lang="en-US"/>
          </a:p>
        </p:txBody>
      </p:sp>
    </p:spTree>
    <p:extLst>
      <p:ext uri="{BB962C8B-B14F-4D97-AF65-F5344CB8AC3E}">
        <p14:creationId xmlns:p14="http://schemas.microsoft.com/office/powerpoint/2010/main" val="33807521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nl-NL"/>
              <a:t>Is the</a:t>
            </a:r>
            <a:r>
              <a:rPr lang="nl-NL" baseline="0"/>
              <a:t> NEMA license budgeted bu WSTF???</a:t>
            </a:r>
            <a:endParaRPr lang="nl-NL"/>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152B6F4-B2EC-4E21-846D-5D083A09F543}" type="slidenum">
              <a:rPr lang="en-US" smtClean="0"/>
              <a:pPr eaLnBrk="1" hangingPunct="1"/>
              <a:t>23</a:t>
            </a:fld>
            <a:endParaRPr lang="en-US"/>
          </a:p>
        </p:txBody>
      </p:sp>
    </p:spTree>
    <p:extLst>
      <p:ext uri="{BB962C8B-B14F-4D97-AF65-F5344CB8AC3E}">
        <p14:creationId xmlns:p14="http://schemas.microsoft.com/office/powerpoint/2010/main" val="227697825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nl-NL"/>
          </a:p>
        </p:txBody>
      </p:sp>
      <p:sp>
        <p:nvSpPr>
          <p:cNvPr id="41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24372DA-3D1D-4B96-9730-7E78FD013FED}" type="slidenum">
              <a:rPr lang="en-US" smtClean="0"/>
              <a:pPr fontAlgn="base">
                <a:spcBef>
                  <a:spcPct val="0"/>
                </a:spcBef>
                <a:spcAft>
                  <a:spcPct val="0"/>
                </a:spcAft>
                <a:defRPr/>
              </a:pPr>
              <a:t>24</a:t>
            </a:fld>
            <a:endParaRPr lang="en-US"/>
          </a:p>
        </p:txBody>
      </p:sp>
    </p:spTree>
    <p:extLst>
      <p:ext uri="{BB962C8B-B14F-4D97-AF65-F5344CB8AC3E}">
        <p14:creationId xmlns:p14="http://schemas.microsoft.com/office/powerpoint/2010/main" val="23356310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dirty="0"/>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922A725-947E-4F53-8E7D-C018E76698BC}" type="slidenum">
              <a:rPr lang="en-GB" smtClean="0"/>
              <a:pPr>
                <a:defRPr/>
              </a:pPr>
              <a:t>3</a:t>
            </a:fld>
            <a:endParaRPr lang="en-GB" dirty="0"/>
          </a:p>
        </p:txBody>
      </p:sp>
    </p:spTree>
    <p:extLst>
      <p:ext uri="{BB962C8B-B14F-4D97-AF65-F5344CB8AC3E}">
        <p14:creationId xmlns:p14="http://schemas.microsoft.com/office/powerpoint/2010/main" val="34304939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dirty="0"/>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922A725-947E-4F53-8E7D-C018E76698BC}" type="slidenum">
              <a:rPr lang="en-GB" smtClean="0"/>
              <a:pPr>
                <a:defRPr/>
              </a:pPr>
              <a:t>4</a:t>
            </a:fld>
            <a:endParaRPr lang="en-GB" dirty="0"/>
          </a:p>
        </p:txBody>
      </p:sp>
    </p:spTree>
    <p:extLst>
      <p:ext uri="{BB962C8B-B14F-4D97-AF65-F5344CB8AC3E}">
        <p14:creationId xmlns:p14="http://schemas.microsoft.com/office/powerpoint/2010/main" val="39219442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dirty="0"/>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922A725-947E-4F53-8E7D-C018E76698BC}" type="slidenum">
              <a:rPr lang="en-GB" smtClean="0"/>
              <a:pPr>
                <a:defRPr/>
              </a:pPr>
              <a:t>5</a:t>
            </a:fld>
            <a:endParaRPr lang="en-GB" dirty="0"/>
          </a:p>
        </p:txBody>
      </p:sp>
    </p:spTree>
    <p:extLst>
      <p:ext uri="{BB962C8B-B14F-4D97-AF65-F5344CB8AC3E}">
        <p14:creationId xmlns:p14="http://schemas.microsoft.com/office/powerpoint/2010/main" val="28185683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dirty="0"/>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922A725-947E-4F53-8E7D-C018E76698BC}" type="slidenum">
              <a:rPr lang="en-GB" smtClean="0"/>
              <a:pPr>
                <a:defRPr/>
              </a:pPr>
              <a:t>6</a:t>
            </a:fld>
            <a:endParaRPr lang="en-GB" dirty="0"/>
          </a:p>
        </p:txBody>
      </p:sp>
    </p:spTree>
    <p:extLst>
      <p:ext uri="{BB962C8B-B14F-4D97-AF65-F5344CB8AC3E}">
        <p14:creationId xmlns:p14="http://schemas.microsoft.com/office/powerpoint/2010/main" val="42368313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dirty="0"/>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922A725-947E-4F53-8E7D-C018E76698BC}" type="slidenum">
              <a:rPr lang="en-GB" smtClean="0"/>
              <a:pPr>
                <a:defRPr/>
              </a:pPr>
              <a:t>7</a:t>
            </a:fld>
            <a:endParaRPr lang="en-GB" dirty="0"/>
          </a:p>
        </p:txBody>
      </p:sp>
    </p:spTree>
    <p:extLst>
      <p:ext uri="{BB962C8B-B14F-4D97-AF65-F5344CB8AC3E}">
        <p14:creationId xmlns:p14="http://schemas.microsoft.com/office/powerpoint/2010/main" val="21327423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dirty="0"/>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922A725-947E-4F53-8E7D-C018E76698BC}" type="slidenum">
              <a:rPr lang="en-GB" smtClean="0"/>
              <a:pPr>
                <a:defRPr/>
              </a:pPr>
              <a:t>8</a:t>
            </a:fld>
            <a:endParaRPr lang="en-GB" dirty="0"/>
          </a:p>
        </p:txBody>
      </p:sp>
    </p:spTree>
    <p:extLst>
      <p:ext uri="{BB962C8B-B14F-4D97-AF65-F5344CB8AC3E}">
        <p14:creationId xmlns:p14="http://schemas.microsoft.com/office/powerpoint/2010/main" val="21729741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dirty="0"/>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C7E6CEE-C1BA-49E3-B36D-997AA76EB094}" type="slidenum">
              <a:rPr lang="en-GB" smtClean="0"/>
              <a:pPr>
                <a:defRPr/>
              </a:pPr>
              <a:t>9</a:t>
            </a:fld>
            <a:endParaRPr lang="en-GB" dirty="0"/>
          </a:p>
        </p:txBody>
      </p:sp>
    </p:spTree>
    <p:extLst>
      <p:ext uri="{BB962C8B-B14F-4D97-AF65-F5344CB8AC3E}">
        <p14:creationId xmlns:p14="http://schemas.microsoft.com/office/powerpoint/2010/main" val="32996152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A5E7622-DAD5-41AA-819E-49792C4AB695}" type="datetimeFigureOut">
              <a:rPr lang="en-US" smtClean="0"/>
              <a:t>8/3/2017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DD6E1-04C9-4167-9213-F7EFBAA0C627}" type="slidenum">
              <a:rPr lang="en-US" smtClean="0"/>
              <a:t>‹Nr.›</a:t>
            </a:fld>
            <a:endParaRPr lang="en-US"/>
          </a:p>
        </p:txBody>
      </p:sp>
    </p:spTree>
    <p:extLst>
      <p:ext uri="{BB962C8B-B14F-4D97-AF65-F5344CB8AC3E}">
        <p14:creationId xmlns:p14="http://schemas.microsoft.com/office/powerpoint/2010/main" val="1724472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5E7622-DAD5-41AA-819E-49792C4AB695}" type="datetimeFigureOut">
              <a:rPr lang="en-US" smtClean="0"/>
              <a:t>8/3/2017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DD6E1-04C9-4167-9213-F7EFBAA0C627}" type="slidenum">
              <a:rPr lang="en-US" smtClean="0"/>
              <a:t>‹Nr.›</a:t>
            </a:fld>
            <a:endParaRPr lang="en-US"/>
          </a:p>
        </p:txBody>
      </p:sp>
    </p:spTree>
    <p:extLst>
      <p:ext uri="{BB962C8B-B14F-4D97-AF65-F5344CB8AC3E}">
        <p14:creationId xmlns:p14="http://schemas.microsoft.com/office/powerpoint/2010/main" val="3382778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5E7622-DAD5-41AA-819E-49792C4AB695}" type="datetimeFigureOut">
              <a:rPr lang="en-US" smtClean="0"/>
              <a:t>8/3/2017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DD6E1-04C9-4167-9213-F7EFBAA0C627}" type="slidenum">
              <a:rPr lang="en-US" smtClean="0"/>
              <a:t>‹Nr.›</a:t>
            </a:fld>
            <a:endParaRPr lang="en-US"/>
          </a:p>
        </p:txBody>
      </p:sp>
    </p:spTree>
    <p:extLst>
      <p:ext uri="{BB962C8B-B14F-4D97-AF65-F5344CB8AC3E}">
        <p14:creationId xmlns:p14="http://schemas.microsoft.com/office/powerpoint/2010/main" val="3803233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5E7622-DAD5-41AA-819E-49792C4AB695}" type="datetimeFigureOut">
              <a:rPr lang="en-US" smtClean="0"/>
              <a:t>8/3/2017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DD6E1-04C9-4167-9213-F7EFBAA0C627}" type="slidenum">
              <a:rPr lang="en-US" smtClean="0"/>
              <a:t>‹Nr.›</a:t>
            </a:fld>
            <a:endParaRPr lang="en-US"/>
          </a:p>
        </p:txBody>
      </p:sp>
    </p:spTree>
    <p:extLst>
      <p:ext uri="{BB962C8B-B14F-4D97-AF65-F5344CB8AC3E}">
        <p14:creationId xmlns:p14="http://schemas.microsoft.com/office/powerpoint/2010/main" val="3673608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A5E7622-DAD5-41AA-819E-49792C4AB695}" type="datetimeFigureOut">
              <a:rPr lang="en-US" smtClean="0"/>
              <a:t>8/3/2017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DD6E1-04C9-4167-9213-F7EFBAA0C627}" type="slidenum">
              <a:rPr lang="en-US" smtClean="0"/>
              <a:t>‹Nr.›</a:t>
            </a:fld>
            <a:endParaRPr lang="en-US"/>
          </a:p>
        </p:txBody>
      </p:sp>
    </p:spTree>
    <p:extLst>
      <p:ext uri="{BB962C8B-B14F-4D97-AF65-F5344CB8AC3E}">
        <p14:creationId xmlns:p14="http://schemas.microsoft.com/office/powerpoint/2010/main" val="810534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A5E7622-DAD5-41AA-819E-49792C4AB695}" type="datetimeFigureOut">
              <a:rPr lang="en-US" smtClean="0"/>
              <a:t>8/3/2017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ADD6E1-04C9-4167-9213-F7EFBAA0C627}" type="slidenum">
              <a:rPr lang="en-US" smtClean="0"/>
              <a:t>‹Nr.›</a:t>
            </a:fld>
            <a:endParaRPr lang="en-US"/>
          </a:p>
        </p:txBody>
      </p:sp>
    </p:spTree>
    <p:extLst>
      <p:ext uri="{BB962C8B-B14F-4D97-AF65-F5344CB8AC3E}">
        <p14:creationId xmlns:p14="http://schemas.microsoft.com/office/powerpoint/2010/main" val="2839207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A5E7622-DAD5-41AA-819E-49792C4AB695}" type="datetimeFigureOut">
              <a:rPr lang="en-US" smtClean="0"/>
              <a:t>8/3/2017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ADD6E1-04C9-4167-9213-F7EFBAA0C627}" type="slidenum">
              <a:rPr lang="en-US" smtClean="0"/>
              <a:t>‹Nr.›</a:t>
            </a:fld>
            <a:endParaRPr lang="en-US"/>
          </a:p>
        </p:txBody>
      </p:sp>
    </p:spTree>
    <p:extLst>
      <p:ext uri="{BB962C8B-B14F-4D97-AF65-F5344CB8AC3E}">
        <p14:creationId xmlns:p14="http://schemas.microsoft.com/office/powerpoint/2010/main" val="3666868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A5E7622-DAD5-41AA-819E-49792C4AB695}" type="datetimeFigureOut">
              <a:rPr lang="en-US" smtClean="0"/>
              <a:t>8/3/2017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ADD6E1-04C9-4167-9213-F7EFBAA0C627}" type="slidenum">
              <a:rPr lang="en-US" smtClean="0"/>
              <a:t>‹Nr.›</a:t>
            </a:fld>
            <a:endParaRPr lang="en-US"/>
          </a:p>
        </p:txBody>
      </p:sp>
    </p:spTree>
    <p:extLst>
      <p:ext uri="{BB962C8B-B14F-4D97-AF65-F5344CB8AC3E}">
        <p14:creationId xmlns:p14="http://schemas.microsoft.com/office/powerpoint/2010/main" val="3830482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5E7622-DAD5-41AA-819E-49792C4AB695}" type="datetimeFigureOut">
              <a:rPr lang="en-US" smtClean="0"/>
              <a:t>8/3/2017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ADD6E1-04C9-4167-9213-F7EFBAA0C627}" type="slidenum">
              <a:rPr lang="en-US" smtClean="0"/>
              <a:t>‹Nr.›</a:t>
            </a:fld>
            <a:endParaRPr lang="en-US"/>
          </a:p>
        </p:txBody>
      </p:sp>
    </p:spTree>
    <p:extLst>
      <p:ext uri="{BB962C8B-B14F-4D97-AF65-F5344CB8AC3E}">
        <p14:creationId xmlns:p14="http://schemas.microsoft.com/office/powerpoint/2010/main" val="1361423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A5E7622-DAD5-41AA-819E-49792C4AB695}" type="datetimeFigureOut">
              <a:rPr lang="en-US" smtClean="0"/>
              <a:t>8/3/2017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ADD6E1-04C9-4167-9213-F7EFBAA0C627}" type="slidenum">
              <a:rPr lang="en-US" smtClean="0"/>
              <a:t>‹Nr.›</a:t>
            </a:fld>
            <a:endParaRPr lang="en-US"/>
          </a:p>
        </p:txBody>
      </p:sp>
    </p:spTree>
    <p:extLst>
      <p:ext uri="{BB962C8B-B14F-4D97-AF65-F5344CB8AC3E}">
        <p14:creationId xmlns:p14="http://schemas.microsoft.com/office/powerpoint/2010/main" val="2031210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A5E7622-DAD5-41AA-819E-49792C4AB695}" type="datetimeFigureOut">
              <a:rPr lang="en-US" smtClean="0"/>
              <a:t>8/3/2017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ADD6E1-04C9-4167-9213-F7EFBAA0C627}" type="slidenum">
              <a:rPr lang="en-US" smtClean="0"/>
              <a:t>‹Nr.›</a:t>
            </a:fld>
            <a:endParaRPr lang="en-US"/>
          </a:p>
        </p:txBody>
      </p:sp>
    </p:spTree>
    <p:extLst>
      <p:ext uri="{BB962C8B-B14F-4D97-AF65-F5344CB8AC3E}">
        <p14:creationId xmlns:p14="http://schemas.microsoft.com/office/powerpoint/2010/main" val="688535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r="-25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5E7622-DAD5-41AA-819E-49792C4AB695}" type="datetimeFigureOut">
              <a:rPr lang="en-US" smtClean="0"/>
              <a:t>8/3/2017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ADD6E1-04C9-4167-9213-F7EFBAA0C627}" type="slidenum">
              <a:rPr lang="en-US" smtClean="0"/>
              <a:t>‹Nr.›</a:t>
            </a:fld>
            <a:endParaRPr lang="en-US"/>
          </a:p>
        </p:txBody>
      </p:sp>
    </p:spTree>
    <p:extLst>
      <p:ext uri="{BB962C8B-B14F-4D97-AF65-F5344CB8AC3E}">
        <p14:creationId xmlns:p14="http://schemas.microsoft.com/office/powerpoint/2010/main" val="18671429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19.jpeg"/><Relationship Id="rId4" Type="http://schemas.openxmlformats.org/officeDocument/2006/relationships/image" Target="../media/image18.jpeg"/></Relationships>
</file>

<file path=ppt/slides/_rels/slide21.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image" Target="../media/image24.jpeg"/><Relationship Id="rId4" Type="http://schemas.openxmlformats.org/officeDocument/2006/relationships/image" Target="../media/image23.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pPr eaLnBrk="1" hangingPunct="1"/>
            <a:endParaRPr lang="nl-NL" dirty="0"/>
          </a:p>
        </p:txBody>
      </p:sp>
      <p:sp>
        <p:nvSpPr>
          <p:cNvPr id="3" name="Subtitle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endParaRPr lang="en-US"/>
          </a:p>
        </p:txBody>
      </p:sp>
      <p:sp>
        <p:nvSpPr>
          <p:cNvPr id="6" name="Title 1"/>
          <p:cNvSpPr txBox="1">
            <a:spLocks/>
          </p:cNvSpPr>
          <p:nvPr/>
        </p:nvSpPr>
        <p:spPr bwMode="auto">
          <a:xfrm>
            <a:off x="685799" y="304800"/>
            <a:ext cx="8040881" cy="1295400"/>
          </a:xfrm>
          <a:prstGeom prst="rect">
            <a:avLst/>
          </a:prstGeom>
          <a:solidFill>
            <a:schemeClr val="bg1">
              <a:lumMod val="85000"/>
            </a:schemeClr>
          </a:solidFill>
          <a:ln w="9525">
            <a:noFill/>
            <a:miter lim="800000"/>
            <a:headEnd/>
            <a:tailEnd/>
          </a:ln>
        </p:spPr>
        <p:txBody>
          <a:bodyPr anchor="ctr">
            <a:normAutofit fontScale="47500" lnSpcReduction="20000"/>
          </a:bodyPr>
          <a:lstStyle/>
          <a:p>
            <a:pPr algn="ctr">
              <a:defRPr/>
            </a:pPr>
            <a:r>
              <a:rPr lang="en-US" sz="3600" b="1" dirty="0">
                <a:latin typeface="+mj-lt"/>
                <a:ea typeface="+mj-ea"/>
                <a:cs typeface="+mj-cs"/>
              </a:rPr>
              <a:t> </a:t>
            </a:r>
          </a:p>
          <a:p>
            <a:pPr>
              <a:defRPr/>
            </a:pPr>
            <a:r>
              <a:rPr lang="en-US" sz="7600" b="1" dirty="0">
                <a:solidFill>
                  <a:schemeClr val="accent1">
                    <a:lumMod val="75000"/>
                  </a:schemeClr>
                </a:solidFill>
                <a:latin typeface="+mj-lt"/>
                <a:ea typeface="+mj-ea"/>
                <a:cs typeface="+mj-cs"/>
              </a:rPr>
              <a:t>Water Sector Trust Fund</a:t>
            </a:r>
          </a:p>
          <a:p>
            <a:pPr>
              <a:defRPr/>
            </a:pPr>
            <a:r>
              <a:rPr lang="en-US" sz="6700" b="1" dirty="0">
                <a:solidFill>
                  <a:schemeClr val="accent1">
                    <a:lumMod val="75000"/>
                  </a:schemeClr>
                </a:solidFill>
                <a:latin typeface="+mj-lt"/>
                <a:ea typeface="+mj-ea"/>
                <a:cs typeface="+mj-cs"/>
              </a:rPr>
              <a:t>Sanitation Team Training workshop</a:t>
            </a:r>
          </a:p>
        </p:txBody>
      </p:sp>
      <p:sp>
        <p:nvSpPr>
          <p:cNvPr id="7" name="Subtitle 2"/>
          <p:cNvSpPr txBox="1">
            <a:spLocks/>
          </p:cNvSpPr>
          <p:nvPr/>
        </p:nvSpPr>
        <p:spPr bwMode="auto">
          <a:xfrm>
            <a:off x="417320" y="2667000"/>
            <a:ext cx="3534398" cy="1828800"/>
          </a:xfrm>
          <a:prstGeom prst="rect">
            <a:avLst/>
          </a:prstGeom>
          <a:solidFill>
            <a:schemeClr val="bg1">
              <a:lumMod val="85000"/>
            </a:schemeClr>
          </a:solidFill>
          <a:ln w="9525">
            <a:noFill/>
            <a:miter lim="800000"/>
            <a:headEnd/>
            <a:tailEnd/>
          </a:ln>
          <a:effectLst>
            <a:outerShdw blurRad="50800" dist="38100" dir="2700000" algn="tl" rotWithShape="0">
              <a:prstClr val="black">
                <a:alpha val="40000"/>
              </a:prstClr>
            </a:outerShdw>
          </a:effectLst>
        </p:spPr>
        <p:txBody>
          <a:bodyPr>
            <a:normAutofit fontScale="92500" lnSpcReduction="10000"/>
          </a:bodyPr>
          <a:lstStyle/>
          <a:p>
            <a:pPr marL="342900" indent="-342900">
              <a:spcBef>
                <a:spcPct val="20000"/>
              </a:spcBef>
              <a:buFont typeface="Wingdings" pitchFamily="2" charset="2"/>
              <a:buChar char="Ø"/>
              <a:defRPr/>
            </a:pPr>
            <a:r>
              <a:rPr lang="en-US" sz="2300" b="1" dirty="0">
                <a:solidFill>
                  <a:schemeClr val="accent1">
                    <a:lumMod val="75000"/>
                  </a:schemeClr>
                </a:solidFill>
                <a:latin typeface="+mn-lt"/>
                <a:cs typeface="+mn-cs"/>
              </a:rPr>
              <a:t>What is sanitation? </a:t>
            </a:r>
          </a:p>
          <a:p>
            <a:pPr marL="342900" indent="-342900" algn="just">
              <a:spcBef>
                <a:spcPct val="20000"/>
              </a:spcBef>
              <a:buFont typeface="Wingdings" pitchFamily="2" charset="2"/>
              <a:buChar char="Ø"/>
              <a:defRPr/>
            </a:pPr>
            <a:r>
              <a:rPr lang="en-US" sz="2300" b="1" dirty="0">
                <a:solidFill>
                  <a:schemeClr val="accent1">
                    <a:lumMod val="75000"/>
                  </a:schemeClr>
                </a:solidFill>
                <a:latin typeface="+mn-lt"/>
                <a:cs typeface="+mn-cs"/>
              </a:rPr>
              <a:t>The Sanitation Value Chain</a:t>
            </a:r>
          </a:p>
          <a:p>
            <a:pPr marL="342900" indent="-342900" algn="just">
              <a:spcBef>
                <a:spcPct val="20000"/>
              </a:spcBef>
              <a:buFont typeface="Wingdings" pitchFamily="2" charset="2"/>
              <a:buChar char="Ø"/>
              <a:defRPr/>
            </a:pPr>
            <a:r>
              <a:rPr lang="en-US" sz="2300" b="1" dirty="0">
                <a:solidFill>
                  <a:schemeClr val="accent1">
                    <a:lumMod val="75000"/>
                  </a:schemeClr>
                </a:solidFill>
                <a:latin typeface="+mn-lt"/>
                <a:cs typeface="+mn-cs"/>
              </a:rPr>
              <a:t>Sanitation in urban Kenya</a:t>
            </a:r>
          </a:p>
          <a:p>
            <a:pPr marL="342900" indent="-342900" algn="just">
              <a:spcBef>
                <a:spcPct val="20000"/>
              </a:spcBef>
              <a:buFont typeface="Wingdings" pitchFamily="2" charset="2"/>
              <a:buChar char="Ø"/>
              <a:defRPr/>
            </a:pPr>
            <a:r>
              <a:rPr lang="en-US" sz="2300" b="1" dirty="0">
                <a:solidFill>
                  <a:schemeClr val="accent1">
                    <a:lumMod val="75000"/>
                  </a:schemeClr>
                </a:solidFill>
                <a:latin typeface="+mn-lt"/>
                <a:cs typeface="+mn-cs"/>
              </a:rPr>
              <a:t>Main sanitation challenges</a:t>
            </a:r>
          </a:p>
          <a:p>
            <a:pPr marL="342900" indent="-342900" algn="just">
              <a:spcBef>
                <a:spcPct val="20000"/>
              </a:spcBef>
              <a:buFont typeface="Wingdings" pitchFamily="2" charset="2"/>
              <a:buChar char="Ø"/>
              <a:defRPr/>
            </a:pPr>
            <a:r>
              <a:rPr lang="en-US" sz="2300" b="1" dirty="0">
                <a:solidFill>
                  <a:schemeClr val="accent1">
                    <a:lumMod val="75000"/>
                  </a:schemeClr>
                </a:solidFill>
                <a:latin typeface="+mn-lt"/>
                <a:cs typeface="+mn-cs"/>
              </a:rPr>
              <a:t>Your role in sanitation</a:t>
            </a:r>
          </a:p>
          <a:p>
            <a:pPr>
              <a:spcBef>
                <a:spcPct val="20000"/>
              </a:spcBef>
              <a:buFont typeface="Arial" charset="0"/>
              <a:buNone/>
              <a:defRPr/>
            </a:pPr>
            <a:endParaRPr lang="en-US" sz="2400" b="1" dirty="0">
              <a:solidFill>
                <a:schemeClr val="accent5">
                  <a:lumMod val="75000"/>
                </a:schemeClr>
              </a:solidFill>
              <a:latin typeface="+mn-lt"/>
              <a:cs typeface="+mn-cs"/>
            </a:endParaRPr>
          </a:p>
          <a:p>
            <a:pPr>
              <a:spcBef>
                <a:spcPct val="20000"/>
              </a:spcBef>
              <a:buFont typeface="Arial" charset="0"/>
              <a:buNone/>
              <a:defRPr/>
            </a:pPr>
            <a:endParaRPr lang="en-US" sz="2400" b="1" dirty="0">
              <a:solidFill>
                <a:schemeClr val="accent5">
                  <a:lumMod val="75000"/>
                </a:schemeClr>
              </a:solidFill>
              <a:latin typeface="+mn-lt"/>
              <a:cs typeface="+mn-cs"/>
            </a:endParaRPr>
          </a:p>
        </p:txBody>
      </p:sp>
      <p:sp>
        <p:nvSpPr>
          <p:cNvPr id="2056" name="Slide Number Placeholder 8"/>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4131487B-6D0E-4B91-A713-EBD0530FF1EE}" type="slidenum">
              <a:rPr lang="en-US" sz="1400" smtClean="0">
                <a:solidFill>
                  <a:schemeClr val="bg1"/>
                </a:solidFill>
              </a:rPr>
              <a:pPr eaLnBrk="1" hangingPunct="1"/>
              <a:t>1</a:t>
            </a:fld>
            <a:endParaRPr lang="en-US" sz="1400">
              <a:solidFill>
                <a:schemeClr val="bg1"/>
              </a:solidFill>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91000" y="2104402"/>
            <a:ext cx="4368800" cy="3276600"/>
          </a:xfrm>
          <a:prstGeom prst="rect">
            <a:avLst/>
          </a:prstGeom>
          <a:ln>
            <a:solidFill>
              <a:srgbClr val="333333"/>
            </a:solidFill>
          </a:ln>
          <a:effectLst>
            <a:outerShdw blurRad="50800" dist="38100" dir="2700000" algn="tl" rotWithShape="0">
              <a:prstClr val="black">
                <a:alpha val="40000"/>
              </a:prstClr>
            </a:outerShdw>
          </a:effectLst>
        </p:spPr>
      </p:pic>
      <p:sp>
        <p:nvSpPr>
          <p:cNvPr id="8" name="Textfeld 3">
            <a:extLst>
              <a:ext uri="{FF2B5EF4-FFF2-40B4-BE49-F238E27FC236}">
                <a16:creationId xmlns:a16="http://schemas.microsoft.com/office/drawing/2014/main" id="{862CA0D8-931E-4111-A884-7E082CEBC096}"/>
              </a:ext>
            </a:extLst>
          </p:cNvPr>
          <p:cNvSpPr txBox="1"/>
          <p:nvPr/>
        </p:nvSpPr>
        <p:spPr>
          <a:xfrm>
            <a:off x="6091430" y="5894686"/>
            <a:ext cx="2635250" cy="46166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de-DE" sz="1200" dirty="0"/>
              <a:t>Version:2.0</a:t>
            </a:r>
            <a:br>
              <a:rPr lang="de-DE" sz="1200" dirty="0"/>
            </a:br>
            <a:r>
              <a:rPr lang="de-DE" sz="1200" dirty="0"/>
              <a:t>Last Update: August 2017</a:t>
            </a:r>
            <a:endParaRPr lang="en-GB" sz="1200" dirty="0"/>
          </a:p>
        </p:txBody>
      </p:sp>
    </p:spTree>
    <p:extLst>
      <p:ext uri="{BB962C8B-B14F-4D97-AF65-F5344CB8AC3E}">
        <p14:creationId xmlns:p14="http://schemas.microsoft.com/office/powerpoint/2010/main" val="9092341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3"/>
          <p:cNvGraphicFramePr>
            <a:graphicFrameLocks/>
          </p:cNvGraphicFramePr>
          <p:nvPr>
            <p:extLst>
              <p:ext uri="{D42A27DB-BD31-4B8C-83A1-F6EECF244321}">
                <p14:modId xmlns:p14="http://schemas.microsoft.com/office/powerpoint/2010/main" val="2155709513"/>
              </p:ext>
            </p:extLst>
          </p:nvPr>
        </p:nvGraphicFramePr>
        <p:xfrm>
          <a:off x="829994" y="1322387"/>
          <a:ext cx="7669213" cy="3749675"/>
        </p:xfrm>
        <a:graphic>
          <a:graphicData uri="http://schemas.openxmlformats.org/drawingml/2006/table">
            <a:tbl>
              <a:tblPr firstRow="1" firstCol="1" bandRow="1">
                <a:tableStyleId>{8799B23B-EC83-4686-B30A-512413B5E67A}</a:tableStyleId>
              </a:tblPr>
              <a:tblGrid>
                <a:gridCol w="540298">
                  <a:extLst>
                    <a:ext uri="{9D8B030D-6E8A-4147-A177-3AD203B41FA5}">
                      <a16:colId xmlns:a16="http://schemas.microsoft.com/office/drawing/2014/main" val="20000"/>
                    </a:ext>
                  </a:extLst>
                </a:gridCol>
                <a:gridCol w="4877678">
                  <a:extLst>
                    <a:ext uri="{9D8B030D-6E8A-4147-A177-3AD203B41FA5}">
                      <a16:colId xmlns:a16="http://schemas.microsoft.com/office/drawing/2014/main" val="20001"/>
                    </a:ext>
                  </a:extLst>
                </a:gridCol>
                <a:gridCol w="2251237">
                  <a:extLst>
                    <a:ext uri="{9D8B030D-6E8A-4147-A177-3AD203B41FA5}">
                      <a16:colId xmlns:a16="http://schemas.microsoft.com/office/drawing/2014/main" val="20002"/>
                    </a:ext>
                  </a:extLst>
                </a:gridCol>
              </a:tblGrid>
              <a:tr h="301591">
                <a:tc>
                  <a:txBody>
                    <a:bodyPr/>
                    <a:lstStyle/>
                    <a:p>
                      <a:pPr marL="0" marR="0">
                        <a:lnSpc>
                          <a:spcPct val="100000"/>
                        </a:lnSpc>
                        <a:spcBef>
                          <a:spcPts val="0"/>
                        </a:spcBef>
                        <a:spcAft>
                          <a:spcPts val="0"/>
                        </a:spcAft>
                      </a:pPr>
                      <a:r>
                        <a:rPr lang="en-GB" sz="1600" dirty="0">
                          <a:solidFill>
                            <a:schemeClr val="accent1">
                              <a:lumMod val="50000"/>
                            </a:schemeClr>
                          </a:solidFill>
                          <a:effectLst/>
                        </a:rPr>
                        <a:t>No.</a:t>
                      </a:r>
                      <a:endParaRPr lang="en-US" sz="1600" b="1" dirty="0">
                        <a:solidFill>
                          <a:schemeClr val="accent1">
                            <a:lumMod val="50000"/>
                          </a:schemeClr>
                        </a:solidFill>
                        <a:effectLst/>
                        <a:latin typeface="Times New Roman"/>
                        <a:ea typeface="Times New Roman"/>
                      </a:endParaRPr>
                    </a:p>
                  </a:txBody>
                  <a:tcPr marL="68577" marR="68577" marT="0" marB="0" anchor="ctr">
                    <a:solidFill>
                      <a:schemeClr val="bg1">
                        <a:lumMod val="85000"/>
                      </a:schemeClr>
                    </a:solidFill>
                  </a:tcPr>
                </a:tc>
                <a:tc>
                  <a:txBody>
                    <a:bodyPr/>
                    <a:lstStyle/>
                    <a:p>
                      <a:pPr marL="0" marR="0">
                        <a:lnSpc>
                          <a:spcPct val="100000"/>
                        </a:lnSpc>
                        <a:spcBef>
                          <a:spcPts val="0"/>
                        </a:spcBef>
                        <a:spcAft>
                          <a:spcPts val="0"/>
                        </a:spcAft>
                      </a:pPr>
                      <a:r>
                        <a:rPr lang="en-GB" sz="1600" dirty="0">
                          <a:solidFill>
                            <a:schemeClr val="accent1">
                              <a:lumMod val="50000"/>
                            </a:schemeClr>
                          </a:solidFill>
                          <a:effectLst/>
                        </a:rPr>
                        <a:t>Facility</a:t>
                      </a:r>
                      <a:endParaRPr lang="en-US" sz="1600" b="1" dirty="0">
                        <a:solidFill>
                          <a:schemeClr val="accent1">
                            <a:lumMod val="50000"/>
                          </a:schemeClr>
                        </a:solidFill>
                        <a:effectLst/>
                        <a:latin typeface="Times New Roman"/>
                        <a:ea typeface="Times New Roman"/>
                      </a:endParaRPr>
                    </a:p>
                  </a:txBody>
                  <a:tcPr marL="68577" marR="68577" marT="0" marB="0" anchor="ctr">
                    <a:solidFill>
                      <a:schemeClr val="bg1">
                        <a:lumMod val="85000"/>
                      </a:schemeClr>
                    </a:solidFill>
                  </a:tcPr>
                </a:tc>
                <a:tc>
                  <a:txBody>
                    <a:bodyPr/>
                    <a:lstStyle/>
                    <a:p>
                      <a:pPr marL="0" marR="0" algn="ctr">
                        <a:lnSpc>
                          <a:spcPct val="100000"/>
                        </a:lnSpc>
                        <a:spcBef>
                          <a:spcPts val="0"/>
                        </a:spcBef>
                        <a:spcAft>
                          <a:spcPts val="0"/>
                        </a:spcAft>
                      </a:pPr>
                      <a:r>
                        <a:rPr lang="en-GB" sz="1600" kern="1200" dirty="0">
                          <a:solidFill>
                            <a:schemeClr val="accent1">
                              <a:lumMod val="50000"/>
                            </a:schemeClr>
                          </a:solidFill>
                          <a:effectLst/>
                        </a:rPr>
                        <a:t>% use</a:t>
                      </a:r>
                      <a:endParaRPr lang="en-US" sz="1600" b="1" kern="1200" dirty="0">
                        <a:solidFill>
                          <a:schemeClr val="accent1">
                            <a:lumMod val="50000"/>
                          </a:schemeClr>
                        </a:solidFill>
                        <a:effectLst/>
                        <a:latin typeface="+mn-lt"/>
                        <a:ea typeface="+mn-ea"/>
                        <a:cs typeface="+mn-cs"/>
                      </a:endParaRPr>
                    </a:p>
                  </a:txBody>
                  <a:tcPr marL="68577" marR="68577" marT="0" marB="0" anchor="ctr">
                    <a:solidFill>
                      <a:schemeClr val="bg1">
                        <a:lumMod val="85000"/>
                      </a:schemeClr>
                    </a:solidFill>
                  </a:tcPr>
                </a:tc>
                <a:extLst>
                  <a:ext uri="{0D108BD9-81ED-4DB2-BD59-A6C34878D82A}">
                    <a16:rowId xmlns:a16="http://schemas.microsoft.com/office/drawing/2014/main" val="10000"/>
                  </a:ext>
                </a:extLst>
              </a:tr>
              <a:tr h="323822">
                <a:tc>
                  <a:txBody>
                    <a:bodyPr/>
                    <a:lstStyle/>
                    <a:p>
                      <a:pPr marL="0" marR="0" algn="r">
                        <a:lnSpc>
                          <a:spcPct val="100000"/>
                        </a:lnSpc>
                        <a:spcBef>
                          <a:spcPts val="0"/>
                        </a:spcBef>
                        <a:spcAft>
                          <a:spcPts val="0"/>
                        </a:spcAft>
                      </a:pPr>
                      <a:r>
                        <a:rPr lang="en-GB" sz="1800" dirty="0">
                          <a:effectLst/>
                        </a:rPr>
                        <a:t>1.</a:t>
                      </a:r>
                      <a:endParaRPr lang="en-US" sz="1800" dirty="0">
                        <a:solidFill>
                          <a:schemeClr val="tx1"/>
                        </a:solidFill>
                        <a:effectLst/>
                        <a:latin typeface="Times New Roman"/>
                        <a:ea typeface="Times New Roman"/>
                      </a:endParaRPr>
                    </a:p>
                  </a:txBody>
                  <a:tcPr marL="68577" marR="68577" marT="0" marB="0"/>
                </a:tc>
                <a:tc>
                  <a:txBody>
                    <a:bodyPr/>
                    <a:lstStyle/>
                    <a:p>
                      <a:pPr marL="0" marR="0" algn="just">
                        <a:lnSpc>
                          <a:spcPct val="100000"/>
                        </a:lnSpc>
                        <a:spcBef>
                          <a:spcPts val="0"/>
                        </a:spcBef>
                        <a:spcAft>
                          <a:spcPts val="0"/>
                        </a:spcAft>
                      </a:pPr>
                      <a:r>
                        <a:rPr lang="en-GB" sz="1800" dirty="0">
                          <a:effectLst/>
                        </a:rPr>
                        <a:t>Traditional Pit Latrine</a:t>
                      </a:r>
                      <a:endParaRPr lang="en-US" sz="1800" dirty="0">
                        <a:solidFill>
                          <a:schemeClr val="tx1"/>
                        </a:solidFill>
                        <a:effectLst/>
                        <a:latin typeface="Times New Roman"/>
                        <a:ea typeface="Times New Roman"/>
                      </a:endParaRPr>
                    </a:p>
                  </a:txBody>
                  <a:tcPr marL="68577" marR="68577" marT="0" marB="0"/>
                </a:tc>
                <a:tc>
                  <a:txBody>
                    <a:bodyPr/>
                    <a:lstStyle/>
                    <a:p>
                      <a:pPr marL="0" marR="0" algn="ctr">
                        <a:lnSpc>
                          <a:spcPct val="100000"/>
                        </a:lnSpc>
                        <a:spcBef>
                          <a:spcPts val="0"/>
                        </a:spcBef>
                        <a:spcAft>
                          <a:spcPts val="0"/>
                        </a:spcAft>
                      </a:pPr>
                      <a:r>
                        <a:rPr lang="en-GB" sz="1800" dirty="0">
                          <a:effectLst/>
                        </a:rPr>
                        <a:t>42.17</a:t>
                      </a:r>
                      <a:endParaRPr lang="en-US" sz="1800" dirty="0">
                        <a:solidFill>
                          <a:schemeClr val="tx1"/>
                        </a:solidFill>
                        <a:effectLst/>
                        <a:latin typeface="Times New Roman"/>
                        <a:ea typeface="Times New Roman"/>
                      </a:endParaRPr>
                    </a:p>
                  </a:txBody>
                  <a:tcPr marL="68577" marR="68577" marT="0" marB="0"/>
                </a:tc>
                <a:extLst>
                  <a:ext uri="{0D108BD9-81ED-4DB2-BD59-A6C34878D82A}">
                    <a16:rowId xmlns:a16="http://schemas.microsoft.com/office/drawing/2014/main" val="10001"/>
                  </a:ext>
                </a:extLst>
              </a:tr>
              <a:tr h="304770">
                <a:tc>
                  <a:txBody>
                    <a:bodyPr/>
                    <a:lstStyle/>
                    <a:p>
                      <a:pPr marL="0" marR="0" algn="r">
                        <a:lnSpc>
                          <a:spcPct val="100000"/>
                        </a:lnSpc>
                        <a:spcBef>
                          <a:spcPts val="0"/>
                        </a:spcBef>
                        <a:spcAft>
                          <a:spcPts val="0"/>
                        </a:spcAft>
                      </a:pPr>
                      <a:r>
                        <a:rPr lang="en-GB" sz="1800" dirty="0">
                          <a:effectLst/>
                        </a:rPr>
                        <a:t>2.</a:t>
                      </a:r>
                      <a:endParaRPr lang="en-US" sz="1800" dirty="0">
                        <a:solidFill>
                          <a:schemeClr val="tx1"/>
                        </a:solidFill>
                        <a:effectLst/>
                        <a:latin typeface="Times New Roman"/>
                        <a:ea typeface="Times New Roman"/>
                      </a:endParaRPr>
                    </a:p>
                  </a:txBody>
                  <a:tcPr marL="68577" marR="68577" marT="0" marB="0"/>
                </a:tc>
                <a:tc>
                  <a:txBody>
                    <a:bodyPr/>
                    <a:lstStyle/>
                    <a:p>
                      <a:pPr marL="0" marR="0" algn="just">
                        <a:lnSpc>
                          <a:spcPct val="100000"/>
                        </a:lnSpc>
                        <a:spcBef>
                          <a:spcPts val="0"/>
                        </a:spcBef>
                        <a:spcAft>
                          <a:spcPts val="0"/>
                        </a:spcAft>
                      </a:pPr>
                      <a:r>
                        <a:rPr lang="en-GB" sz="1800" dirty="0">
                          <a:effectLst/>
                        </a:rPr>
                        <a:t>Improved Pit Latrine</a:t>
                      </a:r>
                      <a:endParaRPr lang="en-US" sz="1800" dirty="0">
                        <a:solidFill>
                          <a:schemeClr val="tx1"/>
                        </a:solidFill>
                        <a:effectLst/>
                        <a:latin typeface="Times New Roman"/>
                        <a:ea typeface="Times New Roman"/>
                      </a:endParaRPr>
                    </a:p>
                  </a:txBody>
                  <a:tcPr marL="68577" marR="68577" marT="0" marB="0"/>
                </a:tc>
                <a:tc>
                  <a:txBody>
                    <a:bodyPr/>
                    <a:lstStyle/>
                    <a:p>
                      <a:pPr marL="0" marR="0" algn="ctr">
                        <a:lnSpc>
                          <a:spcPct val="100000"/>
                        </a:lnSpc>
                        <a:spcBef>
                          <a:spcPts val="0"/>
                        </a:spcBef>
                        <a:spcAft>
                          <a:spcPts val="0"/>
                        </a:spcAft>
                      </a:pPr>
                      <a:r>
                        <a:rPr lang="en-GB" sz="1800" dirty="0">
                          <a:effectLst/>
                        </a:rPr>
                        <a:t>18.37</a:t>
                      </a:r>
                      <a:endParaRPr lang="en-US" sz="1800" dirty="0">
                        <a:solidFill>
                          <a:schemeClr val="tx1"/>
                        </a:solidFill>
                        <a:effectLst/>
                        <a:latin typeface="Times New Roman"/>
                        <a:ea typeface="Times New Roman"/>
                      </a:endParaRPr>
                    </a:p>
                  </a:txBody>
                  <a:tcPr marL="68577" marR="68577" marT="0" marB="0"/>
                </a:tc>
                <a:extLst>
                  <a:ext uri="{0D108BD9-81ED-4DB2-BD59-A6C34878D82A}">
                    <a16:rowId xmlns:a16="http://schemas.microsoft.com/office/drawing/2014/main" val="10002"/>
                  </a:ext>
                </a:extLst>
              </a:tr>
              <a:tr h="315663">
                <a:tc>
                  <a:txBody>
                    <a:bodyPr/>
                    <a:lstStyle/>
                    <a:p>
                      <a:pPr marL="0" marR="0" algn="r">
                        <a:lnSpc>
                          <a:spcPct val="100000"/>
                        </a:lnSpc>
                        <a:spcBef>
                          <a:spcPts val="0"/>
                        </a:spcBef>
                        <a:spcAft>
                          <a:spcPts val="0"/>
                        </a:spcAft>
                      </a:pPr>
                      <a:r>
                        <a:rPr lang="en-GB" sz="1800" dirty="0">
                          <a:effectLst/>
                        </a:rPr>
                        <a:t>3.</a:t>
                      </a:r>
                      <a:endParaRPr lang="en-US" sz="1800" dirty="0">
                        <a:solidFill>
                          <a:schemeClr val="tx1"/>
                        </a:solidFill>
                        <a:effectLst/>
                        <a:latin typeface="Times New Roman"/>
                        <a:ea typeface="Times New Roman"/>
                      </a:endParaRPr>
                    </a:p>
                  </a:txBody>
                  <a:tcPr marL="68577" marR="68577" marT="0" marB="0"/>
                </a:tc>
                <a:tc>
                  <a:txBody>
                    <a:bodyPr/>
                    <a:lstStyle/>
                    <a:p>
                      <a:pPr marL="0" marR="0" algn="just">
                        <a:lnSpc>
                          <a:spcPct val="100000"/>
                        </a:lnSpc>
                        <a:spcBef>
                          <a:spcPts val="0"/>
                        </a:spcBef>
                        <a:spcAft>
                          <a:spcPts val="0"/>
                        </a:spcAft>
                      </a:pPr>
                      <a:r>
                        <a:rPr lang="en-GB" sz="1800" dirty="0">
                          <a:effectLst/>
                        </a:rPr>
                        <a:t>Pour Flush Toilets</a:t>
                      </a:r>
                      <a:endParaRPr lang="en-US" sz="1800" dirty="0">
                        <a:solidFill>
                          <a:schemeClr val="tx1"/>
                        </a:solidFill>
                        <a:effectLst/>
                        <a:latin typeface="Times New Roman"/>
                        <a:ea typeface="Times New Roman"/>
                      </a:endParaRPr>
                    </a:p>
                  </a:txBody>
                  <a:tcPr marL="68577" marR="68577" marT="0" marB="0"/>
                </a:tc>
                <a:tc>
                  <a:txBody>
                    <a:bodyPr/>
                    <a:lstStyle/>
                    <a:p>
                      <a:pPr marL="0" marR="0" algn="ctr">
                        <a:lnSpc>
                          <a:spcPct val="100000"/>
                        </a:lnSpc>
                        <a:spcBef>
                          <a:spcPts val="0"/>
                        </a:spcBef>
                        <a:spcAft>
                          <a:spcPts val="0"/>
                        </a:spcAft>
                      </a:pPr>
                      <a:r>
                        <a:rPr lang="en-GB" sz="1800" dirty="0">
                          <a:effectLst/>
                        </a:rPr>
                        <a:t>12.43</a:t>
                      </a:r>
                      <a:endParaRPr lang="en-US" sz="1800" dirty="0">
                        <a:solidFill>
                          <a:schemeClr val="tx1"/>
                        </a:solidFill>
                        <a:effectLst/>
                        <a:latin typeface="Times New Roman"/>
                        <a:ea typeface="Times New Roman"/>
                      </a:endParaRPr>
                    </a:p>
                  </a:txBody>
                  <a:tcPr marL="68577" marR="68577" marT="0" marB="0"/>
                </a:tc>
                <a:extLst>
                  <a:ext uri="{0D108BD9-81ED-4DB2-BD59-A6C34878D82A}">
                    <a16:rowId xmlns:a16="http://schemas.microsoft.com/office/drawing/2014/main" val="10003"/>
                  </a:ext>
                </a:extLst>
              </a:tr>
              <a:tr h="315663">
                <a:tc>
                  <a:txBody>
                    <a:bodyPr/>
                    <a:lstStyle/>
                    <a:p>
                      <a:pPr marL="0" marR="0" algn="r">
                        <a:lnSpc>
                          <a:spcPct val="100000"/>
                        </a:lnSpc>
                        <a:spcBef>
                          <a:spcPts val="0"/>
                        </a:spcBef>
                        <a:spcAft>
                          <a:spcPts val="0"/>
                        </a:spcAft>
                      </a:pPr>
                      <a:r>
                        <a:rPr lang="en-GB" sz="1800" dirty="0">
                          <a:effectLst/>
                        </a:rPr>
                        <a:t>4.</a:t>
                      </a:r>
                      <a:endParaRPr lang="en-US" sz="1800" dirty="0">
                        <a:solidFill>
                          <a:schemeClr val="tx1"/>
                        </a:solidFill>
                        <a:effectLst/>
                        <a:latin typeface="Times New Roman"/>
                        <a:ea typeface="Times New Roman"/>
                      </a:endParaRPr>
                    </a:p>
                  </a:txBody>
                  <a:tcPr marL="68577" marR="68577" marT="0" marB="0"/>
                </a:tc>
                <a:tc>
                  <a:txBody>
                    <a:bodyPr/>
                    <a:lstStyle/>
                    <a:p>
                      <a:pPr marL="0" marR="0" algn="just">
                        <a:lnSpc>
                          <a:spcPct val="100000"/>
                        </a:lnSpc>
                        <a:spcBef>
                          <a:spcPts val="0"/>
                        </a:spcBef>
                        <a:spcAft>
                          <a:spcPts val="0"/>
                        </a:spcAft>
                      </a:pPr>
                      <a:r>
                        <a:rPr lang="en-GB" sz="1800" dirty="0">
                          <a:effectLst/>
                        </a:rPr>
                        <a:t>Toilet Linked to Septic Tank</a:t>
                      </a:r>
                      <a:endParaRPr lang="en-US" sz="1800" dirty="0">
                        <a:solidFill>
                          <a:schemeClr val="tx1"/>
                        </a:solidFill>
                        <a:effectLst/>
                        <a:latin typeface="Times New Roman"/>
                        <a:ea typeface="Times New Roman"/>
                      </a:endParaRPr>
                    </a:p>
                  </a:txBody>
                  <a:tcPr marL="68577" marR="68577" marT="0" marB="0"/>
                </a:tc>
                <a:tc>
                  <a:txBody>
                    <a:bodyPr/>
                    <a:lstStyle/>
                    <a:p>
                      <a:pPr marL="0" marR="0" algn="ctr">
                        <a:lnSpc>
                          <a:spcPct val="100000"/>
                        </a:lnSpc>
                        <a:spcBef>
                          <a:spcPts val="0"/>
                        </a:spcBef>
                        <a:spcAft>
                          <a:spcPts val="0"/>
                        </a:spcAft>
                      </a:pPr>
                      <a:r>
                        <a:rPr lang="en-GB" sz="1800" dirty="0">
                          <a:effectLst/>
                        </a:rPr>
                        <a:t>7.80</a:t>
                      </a:r>
                      <a:endParaRPr lang="en-US" sz="1800" dirty="0">
                        <a:solidFill>
                          <a:schemeClr val="tx1"/>
                        </a:solidFill>
                        <a:effectLst/>
                        <a:latin typeface="Times New Roman"/>
                        <a:ea typeface="Times New Roman"/>
                      </a:endParaRPr>
                    </a:p>
                  </a:txBody>
                  <a:tcPr marL="68577" marR="68577" marT="0" marB="0"/>
                </a:tc>
                <a:extLst>
                  <a:ext uri="{0D108BD9-81ED-4DB2-BD59-A6C34878D82A}">
                    <a16:rowId xmlns:a16="http://schemas.microsoft.com/office/drawing/2014/main" val="10004"/>
                  </a:ext>
                </a:extLst>
              </a:tr>
              <a:tr h="315663">
                <a:tc>
                  <a:txBody>
                    <a:bodyPr/>
                    <a:lstStyle/>
                    <a:p>
                      <a:pPr marL="0" marR="0" algn="r">
                        <a:lnSpc>
                          <a:spcPct val="100000"/>
                        </a:lnSpc>
                        <a:spcBef>
                          <a:spcPts val="0"/>
                        </a:spcBef>
                        <a:spcAft>
                          <a:spcPts val="0"/>
                        </a:spcAft>
                      </a:pPr>
                      <a:r>
                        <a:rPr lang="en-GB" sz="1800" dirty="0">
                          <a:effectLst/>
                        </a:rPr>
                        <a:t>5.</a:t>
                      </a:r>
                      <a:endParaRPr lang="en-US" sz="1800" dirty="0">
                        <a:solidFill>
                          <a:schemeClr val="tx1"/>
                        </a:solidFill>
                        <a:effectLst/>
                        <a:latin typeface="Times New Roman"/>
                        <a:ea typeface="Times New Roman"/>
                      </a:endParaRPr>
                    </a:p>
                  </a:txBody>
                  <a:tcPr marL="68577" marR="68577" marT="0" marB="0"/>
                </a:tc>
                <a:tc>
                  <a:txBody>
                    <a:bodyPr/>
                    <a:lstStyle/>
                    <a:p>
                      <a:pPr marL="0" marR="0" algn="just">
                        <a:lnSpc>
                          <a:spcPct val="100000"/>
                        </a:lnSpc>
                        <a:spcBef>
                          <a:spcPts val="0"/>
                        </a:spcBef>
                        <a:spcAft>
                          <a:spcPts val="0"/>
                        </a:spcAft>
                      </a:pPr>
                      <a:r>
                        <a:rPr lang="en-GB" sz="1800" dirty="0">
                          <a:effectLst/>
                        </a:rPr>
                        <a:t>Toilet Linked to Sewer</a:t>
                      </a:r>
                      <a:endParaRPr lang="en-US" sz="1800" dirty="0">
                        <a:solidFill>
                          <a:schemeClr val="tx1"/>
                        </a:solidFill>
                        <a:effectLst/>
                        <a:latin typeface="Times New Roman"/>
                        <a:ea typeface="Times New Roman"/>
                      </a:endParaRPr>
                    </a:p>
                  </a:txBody>
                  <a:tcPr marL="68577" marR="68577" marT="0" marB="0"/>
                </a:tc>
                <a:tc>
                  <a:txBody>
                    <a:bodyPr/>
                    <a:lstStyle/>
                    <a:p>
                      <a:pPr marL="0" marR="0" algn="ctr">
                        <a:lnSpc>
                          <a:spcPct val="100000"/>
                        </a:lnSpc>
                        <a:spcBef>
                          <a:spcPts val="0"/>
                        </a:spcBef>
                        <a:spcAft>
                          <a:spcPts val="0"/>
                        </a:spcAft>
                      </a:pPr>
                      <a:r>
                        <a:rPr lang="en-GB" sz="1800" dirty="0">
                          <a:effectLst/>
                        </a:rPr>
                        <a:t>6.94</a:t>
                      </a:r>
                      <a:endParaRPr lang="en-US" sz="1800" dirty="0">
                        <a:solidFill>
                          <a:schemeClr val="tx1"/>
                        </a:solidFill>
                        <a:effectLst/>
                        <a:latin typeface="Times New Roman"/>
                        <a:ea typeface="Times New Roman"/>
                      </a:endParaRPr>
                    </a:p>
                  </a:txBody>
                  <a:tcPr marL="68577" marR="68577" marT="0" marB="0"/>
                </a:tc>
                <a:extLst>
                  <a:ext uri="{0D108BD9-81ED-4DB2-BD59-A6C34878D82A}">
                    <a16:rowId xmlns:a16="http://schemas.microsoft.com/office/drawing/2014/main" val="10005"/>
                  </a:ext>
                </a:extLst>
              </a:tr>
              <a:tr h="315663">
                <a:tc>
                  <a:txBody>
                    <a:bodyPr/>
                    <a:lstStyle/>
                    <a:p>
                      <a:pPr marL="0" marR="0" algn="r">
                        <a:lnSpc>
                          <a:spcPct val="100000"/>
                        </a:lnSpc>
                        <a:spcBef>
                          <a:spcPts val="0"/>
                        </a:spcBef>
                        <a:spcAft>
                          <a:spcPts val="0"/>
                        </a:spcAft>
                      </a:pPr>
                      <a:r>
                        <a:rPr lang="en-GB" sz="1800" dirty="0">
                          <a:effectLst/>
                        </a:rPr>
                        <a:t>6.</a:t>
                      </a:r>
                      <a:endParaRPr lang="en-US" sz="1800" dirty="0">
                        <a:solidFill>
                          <a:schemeClr val="tx1"/>
                        </a:solidFill>
                        <a:effectLst/>
                        <a:latin typeface="Times New Roman"/>
                        <a:ea typeface="Times New Roman"/>
                      </a:endParaRPr>
                    </a:p>
                  </a:txBody>
                  <a:tcPr marL="68577" marR="68577" marT="0" marB="0"/>
                </a:tc>
                <a:tc>
                  <a:txBody>
                    <a:bodyPr/>
                    <a:lstStyle/>
                    <a:p>
                      <a:pPr marL="0" marR="0" algn="just">
                        <a:lnSpc>
                          <a:spcPct val="100000"/>
                        </a:lnSpc>
                        <a:spcBef>
                          <a:spcPts val="0"/>
                        </a:spcBef>
                        <a:spcAft>
                          <a:spcPts val="0"/>
                        </a:spcAft>
                      </a:pPr>
                      <a:r>
                        <a:rPr lang="en-GB" sz="1800" dirty="0">
                          <a:effectLst/>
                        </a:rPr>
                        <a:t>Public (Fee Paying) Facility</a:t>
                      </a:r>
                      <a:endParaRPr lang="en-US" sz="1800" dirty="0">
                        <a:solidFill>
                          <a:schemeClr val="tx1"/>
                        </a:solidFill>
                        <a:effectLst/>
                        <a:latin typeface="Times New Roman"/>
                        <a:ea typeface="Times New Roman"/>
                      </a:endParaRPr>
                    </a:p>
                  </a:txBody>
                  <a:tcPr marL="68577" marR="68577" marT="0" marB="0"/>
                </a:tc>
                <a:tc>
                  <a:txBody>
                    <a:bodyPr/>
                    <a:lstStyle/>
                    <a:p>
                      <a:pPr marL="0" marR="0" algn="ctr">
                        <a:lnSpc>
                          <a:spcPct val="100000"/>
                        </a:lnSpc>
                        <a:spcBef>
                          <a:spcPts val="0"/>
                        </a:spcBef>
                        <a:spcAft>
                          <a:spcPts val="0"/>
                        </a:spcAft>
                      </a:pPr>
                      <a:r>
                        <a:rPr lang="en-GB" sz="1800" dirty="0">
                          <a:effectLst/>
                        </a:rPr>
                        <a:t>4.04</a:t>
                      </a:r>
                      <a:endParaRPr lang="en-US" sz="1800" dirty="0">
                        <a:solidFill>
                          <a:schemeClr val="tx1"/>
                        </a:solidFill>
                        <a:effectLst/>
                        <a:latin typeface="Times New Roman"/>
                        <a:ea typeface="Times New Roman"/>
                      </a:endParaRPr>
                    </a:p>
                  </a:txBody>
                  <a:tcPr marL="68577" marR="68577" marT="0" marB="0"/>
                </a:tc>
                <a:extLst>
                  <a:ext uri="{0D108BD9-81ED-4DB2-BD59-A6C34878D82A}">
                    <a16:rowId xmlns:a16="http://schemas.microsoft.com/office/drawing/2014/main" val="10006"/>
                  </a:ext>
                </a:extLst>
              </a:tr>
              <a:tr h="315663">
                <a:tc>
                  <a:txBody>
                    <a:bodyPr/>
                    <a:lstStyle/>
                    <a:p>
                      <a:pPr marL="0" marR="0" algn="r">
                        <a:lnSpc>
                          <a:spcPct val="100000"/>
                        </a:lnSpc>
                        <a:spcBef>
                          <a:spcPts val="0"/>
                        </a:spcBef>
                        <a:spcAft>
                          <a:spcPts val="0"/>
                        </a:spcAft>
                      </a:pPr>
                      <a:r>
                        <a:rPr lang="en-GB" sz="1800" dirty="0">
                          <a:effectLst/>
                        </a:rPr>
                        <a:t>7.</a:t>
                      </a:r>
                      <a:endParaRPr lang="en-US" sz="1800" dirty="0">
                        <a:solidFill>
                          <a:schemeClr val="tx1"/>
                        </a:solidFill>
                        <a:effectLst/>
                        <a:latin typeface="Times New Roman"/>
                        <a:ea typeface="Times New Roman"/>
                      </a:endParaRPr>
                    </a:p>
                  </a:txBody>
                  <a:tcPr marL="68577" marR="68577" marT="0" marB="0"/>
                </a:tc>
                <a:tc>
                  <a:txBody>
                    <a:bodyPr/>
                    <a:lstStyle/>
                    <a:p>
                      <a:pPr marL="0" marR="0" algn="just">
                        <a:lnSpc>
                          <a:spcPct val="100000"/>
                        </a:lnSpc>
                        <a:spcBef>
                          <a:spcPts val="0"/>
                        </a:spcBef>
                        <a:spcAft>
                          <a:spcPts val="0"/>
                        </a:spcAft>
                      </a:pPr>
                      <a:r>
                        <a:rPr lang="en-GB" sz="1800" dirty="0">
                          <a:effectLst/>
                        </a:rPr>
                        <a:t>Other Sanitation Facility</a:t>
                      </a:r>
                      <a:endParaRPr lang="en-US" sz="1800" dirty="0">
                        <a:solidFill>
                          <a:schemeClr val="tx1"/>
                        </a:solidFill>
                        <a:effectLst/>
                        <a:latin typeface="Times New Roman"/>
                        <a:ea typeface="Times New Roman"/>
                      </a:endParaRPr>
                    </a:p>
                  </a:txBody>
                  <a:tcPr marL="68577" marR="68577" marT="0" marB="0"/>
                </a:tc>
                <a:tc>
                  <a:txBody>
                    <a:bodyPr/>
                    <a:lstStyle/>
                    <a:p>
                      <a:pPr marL="0" marR="0" algn="ctr">
                        <a:lnSpc>
                          <a:spcPct val="100000"/>
                        </a:lnSpc>
                        <a:spcBef>
                          <a:spcPts val="0"/>
                        </a:spcBef>
                        <a:spcAft>
                          <a:spcPts val="0"/>
                        </a:spcAft>
                      </a:pPr>
                      <a:r>
                        <a:rPr lang="en-GB" sz="1800" dirty="0">
                          <a:effectLst/>
                        </a:rPr>
                        <a:t>3.85</a:t>
                      </a:r>
                      <a:endParaRPr lang="en-US" sz="1800" dirty="0">
                        <a:solidFill>
                          <a:schemeClr val="tx1"/>
                        </a:solidFill>
                        <a:effectLst/>
                        <a:latin typeface="Times New Roman"/>
                        <a:ea typeface="Times New Roman"/>
                      </a:endParaRPr>
                    </a:p>
                  </a:txBody>
                  <a:tcPr marL="68577" marR="68577" marT="0" marB="0"/>
                </a:tc>
                <a:extLst>
                  <a:ext uri="{0D108BD9-81ED-4DB2-BD59-A6C34878D82A}">
                    <a16:rowId xmlns:a16="http://schemas.microsoft.com/office/drawing/2014/main" val="10007"/>
                  </a:ext>
                </a:extLst>
              </a:tr>
              <a:tr h="315663">
                <a:tc>
                  <a:txBody>
                    <a:bodyPr/>
                    <a:lstStyle/>
                    <a:p>
                      <a:pPr marL="0" marR="0" algn="r">
                        <a:lnSpc>
                          <a:spcPct val="100000"/>
                        </a:lnSpc>
                        <a:spcBef>
                          <a:spcPts val="0"/>
                        </a:spcBef>
                        <a:spcAft>
                          <a:spcPts val="0"/>
                        </a:spcAft>
                      </a:pPr>
                      <a:r>
                        <a:rPr lang="en-GB" sz="1800" dirty="0">
                          <a:effectLst/>
                        </a:rPr>
                        <a:t>8.</a:t>
                      </a:r>
                      <a:endParaRPr lang="en-US" sz="1800" dirty="0">
                        <a:solidFill>
                          <a:schemeClr val="tx1"/>
                        </a:solidFill>
                        <a:effectLst/>
                        <a:latin typeface="Times New Roman"/>
                        <a:ea typeface="Times New Roman"/>
                      </a:endParaRPr>
                    </a:p>
                  </a:txBody>
                  <a:tcPr marL="68577" marR="68577" marT="0" marB="0"/>
                </a:tc>
                <a:tc>
                  <a:txBody>
                    <a:bodyPr/>
                    <a:lstStyle/>
                    <a:p>
                      <a:pPr marL="0" marR="0" algn="just">
                        <a:lnSpc>
                          <a:spcPct val="100000"/>
                        </a:lnSpc>
                        <a:spcBef>
                          <a:spcPts val="0"/>
                        </a:spcBef>
                        <a:spcAft>
                          <a:spcPts val="0"/>
                        </a:spcAft>
                      </a:pPr>
                      <a:r>
                        <a:rPr lang="en-GB" sz="1800" dirty="0">
                          <a:effectLst/>
                        </a:rPr>
                        <a:t>Ventilated Improve Pit Latrine</a:t>
                      </a:r>
                      <a:endParaRPr lang="en-US" sz="1800" dirty="0">
                        <a:solidFill>
                          <a:schemeClr val="tx1"/>
                        </a:solidFill>
                        <a:effectLst/>
                        <a:latin typeface="Times New Roman"/>
                        <a:ea typeface="Times New Roman"/>
                      </a:endParaRPr>
                    </a:p>
                  </a:txBody>
                  <a:tcPr marL="68577" marR="68577" marT="0" marB="0"/>
                </a:tc>
                <a:tc>
                  <a:txBody>
                    <a:bodyPr/>
                    <a:lstStyle/>
                    <a:p>
                      <a:pPr marL="0" marR="0" algn="ctr">
                        <a:lnSpc>
                          <a:spcPct val="100000"/>
                        </a:lnSpc>
                        <a:spcBef>
                          <a:spcPts val="0"/>
                        </a:spcBef>
                        <a:spcAft>
                          <a:spcPts val="0"/>
                        </a:spcAft>
                      </a:pPr>
                      <a:r>
                        <a:rPr lang="en-GB" sz="1800" dirty="0">
                          <a:effectLst/>
                        </a:rPr>
                        <a:t>2.29</a:t>
                      </a:r>
                      <a:endParaRPr lang="en-US" sz="1800" dirty="0">
                        <a:solidFill>
                          <a:schemeClr val="tx1"/>
                        </a:solidFill>
                        <a:effectLst/>
                        <a:latin typeface="Times New Roman"/>
                        <a:ea typeface="Times New Roman"/>
                      </a:endParaRPr>
                    </a:p>
                  </a:txBody>
                  <a:tcPr marL="68577" marR="68577" marT="0" marB="0"/>
                </a:tc>
                <a:extLst>
                  <a:ext uri="{0D108BD9-81ED-4DB2-BD59-A6C34878D82A}">
                    <a16:rowId xmlns:a16="http://schemas.microsoft.com/office/drawing/2014/main" val="10008"/>
                  </a:ext>
                </a:extLst>
              </a:tr>
              <a:tr h="315914">
                <a:tc>
                  <a:txBody>
                    <a:bodyPr/>
                    <a:lstStyle/>
                    <a:p>
                      <a:pPr marL="0" marR="0" algn="r">
                        <a:lnSpc>
                          <a:spcPct val="100000"/>
                        </a:lnSpc>
                        <a:spcBef>
                          <a:spcPts val="0"/>
                        </a:spcBef>
                        <a:spcAft>
                          <a:spcPts val="0"/>
                        </a:spcAft>
                      </a:pPr>
                      <a:r>
                        <a:rPr lang="en-US" sz="1800" dirty="0">
                          <a:effectLst/>
                        </a:rPr>
                        <a:t>9.</a:t>
                      </a:r>
                      <a:endParaRPr lang="en-US" sz="1800" dirty="0">
                        <a:solidFill>
                          <a:schemeClr val="tx1"/>
                        </a:solidFill>
                        <a:effectLst/>
                        <a:latin typeface="Times New Roman"/>
                        <a:ea typeface="Times New Roman"/>
                      </a:endParaRPr>
                    </a:p>
                  </a:txBody>
                  <a:tcPr marL="68577" marR="68577" marT="0" marB="0"/>
                </a:tc>
                <a:tc>
                  <a:txBody>
                    <a:bodyPr/>
                    <a:lstStyle/>
                    <a:p>
                      <a:pPr marL="0" marR="0" algn="just">
                        <a:lnSpc>
                          <a:spcPct val="100000"/>
                        </a:lnSpc>
                        <a:spcBef>
                          <a:spcPts val="0"/>
                        </a:spcBef>
                        <a:spcAft>
                          <a:spcPts val="0"/>
                        </a:spcAft>
                      </a:pPr>
                      <a:r>
                        <a:rPr lang="en-US" sz="1800" dirty="0">
                          <a:effectLst/>
                        </a:rPr>
                        <a:t>Open defecation (OD)</a:t>
                      </a:r>
                      <a:endParaRPr lang="en-US" sz="1800" dirty="0">
                        <a:solidFill>
                          <a:schemeClr val="tx1"/>
                        </a:solidFill>
                        <a:effectLst/>
                        <a:latin typeface="Times New Roman"/>
                        <a:ea typeface="Times New Roman"/>
                      </a:endParaRPr>
                    </a:p>
                  </a:txBody>
                  <a:tcPr marL="68577" marR="68577" marT="0" marB="0"/>
                </a:tc>
                <a:tc>
                  <a:txBody>
                    <a:bodyPr/>
                    <a:lstStyle/>
                    <a:p>
                      <a:pPr marL="0" marR="0" algn="ctr">
                        <a:lnSpc>
                          <a:spcPct val="100000"/>
                        </a:lnSpc>
                        <a:spcBef>
                          <a:spcPts val="0"/>
                        </a:spcBef>
                        <a:spcAft>
                          <a:spcPts val="0"/>
                        </a:spcAft>
                      </a:pPr>
                      <a:r>
                        <a:rPr lang="en-US" sz="1800" dirty="0">
                          <a:effectLst/>
                        </a:rPr>
                        <a:t>1.53</a:t>
                      </a:r>
                      <a:endParaRPr lang="en-US" sz="1800" dirty="0">
                        <a:solidFill>
                          <a:schemeClr val="tx1"/>
                        </a:solidFill>
                        <a:effectLst/>
                        <a:latin typeface="Times New Roman"/>
                        <a:ea typeface="Times New Roman"/>
                      </a:endParaRPr>
                    </a:p>
                  </a:txBody>
                  <a:tcPr marL="68577" marR="68577" marT="0" marB="0"/>
                </a:tc>
                <a:extLst>
                  <a:ext uri="{0D108BD9-81ED-4DB2-BD59-A6C34878D82A}">
                    <a16:rowId xmlns:a16="http://schemas.microsoft.com/office/drawing/2014/main" val="10009"/>
                  </a:ext>
                </a:extLst>
              </a:tr>
              <a:tr h="304800">
                <a:tc>
                  <a:txBody>
                    <a:bodyPr/>
                    <a:lstStyle/>
                    <a:p>
                      <a:pPr marL="0" marR="0" algn="r">
                        <a:lnSpc>
                          <a:spcPct val="100000"/>
                        </a:lnSpc>
                        <a:spcBef>
                          <a:spcPts val="0"/>
                        </a:spcBef>
                        <a:spcAft>
                          <a:spcPts val="0"/>
                        </a:spcAft>
                      </a:pPr>
                      <a:r>
                        <a:rPr lang="en-US" sz="1800" dirty="0">
                          <a:effectLst/>
                        </a:rPr>
                        <a:t>10.</a:t>
                      </a:r>
                      <a:endParaRPr lang="en-US" sz="1800" dirty="0">
                        <a:solidFill>
                          <a:schemeClr val="tx1"/>
                        </a:solidFill>
                        <a:effectLst/>
                        <a:latin typeface="Times New Roman"/>
                        <a:ea typeface="Times New Roman"/>
                      </a:endParaRPr>
                    </a:p>
                  </a:txBody>
                  <a:tcPr marL="68577" marR="68577" marT="0" marB="0"/>
                </a:tc>
                <a:tc>
                  <a:txBody>
                    <a:bodyPr/>
                    <a:lstStyle/>
                    <a:p>
                      <a:pPr marL="0" marR="0" algn="just">
                        <a:lnSpc>
                          <a:spcPct val="100000"/>
                        </a:lnSpc>
                        <a:spcBef>
                          <a:spcPts val="0"/>
                        </a:spcBef>
                        <a:spcAft>
                          <a:spcPts val="0"/>
                        </a:spcAft>
                      </a:pPr>
                      <a:r>
                        <a:rPr lang="en-US" sz="1800" dirty="0">
                          <a:effectLst/>
                        </a:rPr>
                        <a:t>Flying Toilets</a:t>
                      </a:r>
                      <a:endParaRPr lang="en-US" sz="1800" dirty="0">
                        <a:solidFill>
                          <a:schemeClr val="tx1"/>
                        </a:solidFill>
                        <a:effectLst/>
                        <a:latin typeface="Times New Roman"/>
                        <a:ea typeface="Times New Roman"/>
                      </a:endParaRPr>
                    </a:p>
                  </a:txBody>
                  <a:tcPr marL="68577" marR="68577" marT="0" marB="0"/>
                </a:tc>
                <a:tc>
                  <a:txBody>
                    <a:bodyPr/>
                    <a:lstStyle/>
                    <a:p>
                      <a:pPr marL="0" marR="0" algn="ctr">
                        <a:lnSpc>
                          <a:spcPct val="100000"/>
                        </a:lnSpc>
                        <a:spcBef>
                          <a:spcPts val="0"/>
                        </a:spcBef>
                        <a:spcAft>
                          <a:spcPts val="0"/>
                        </a:spcAft>
                      </a:pPr>
                      <a:r>
                        <a:rPr lang="en-US" sz="1800" dirty="0">
                          <a:effectLst/>
                        </a:rPr>
                        <a:t>0.39</a:t>
                      </a:r>
                      <a:endParaRPr lang="en-US" sz="1800" dirty="0">
                        <a:solidFill>
                          <a:schemeClr val="tx1"/>
                        </a:solidFill>
                        <a:effectLst/>
                        <a:latin typeface="Times New Roman"/>
                        <a:ea typeface="Times New Roman"/>
                      </a:endParaRPr>
                    </a:p>
                  </a:txBody>
                  <a:tcPr marL="68577" marR="68577" marT="0" marB="0"/>
                </a:tc>
                <a:extLst>
                  <a:ext uri="{0D108BD9-81ED-4DB2-BD59-A6C34878D82A}">
                    <a16:rowId xmlns:a16="http://schemas.microsoft.com/office/drawing/2014/main" val="10010"/>
                  </a:ext>
                </a:extLst>
              </a:tr>
              <a:tr h="304800">
                <a:tc>
                  <a:txBody>
                    <a:bodyPr/>
                    <a:lstStyle/>
                    <a:p>
                      <a:pPr marL="0" marR="0" algn="r">
                        <a:lnSpc>
                          <a:spcPct val="100000"/>
                        </a:lnSpc>
                        <a:spcBef>
                          <a:spcPts val="0"/>
                        </a:spcBef>
                        <a:spcAft>
                          <a:spcPts val="0"/>
                        </a:spcAft>
                      </a:pPr>
                      <a:r>
                        <a:rPr lang="en-US" sz="1800" dirty="0">
                          <a:effectLst/>
                        </a:rPr>
                        <a:t>11.</a:t>
                      </a:r>
                      <a:endParaRPr lang="en-US" sz="1800" dirty="0">
                        <a:solidFill>
                          <a:schemeClr val="tx1"/>
                        </a:solidFill>
                        <a:effectLst/>
                        <a:latin typeface="Times New Roman"/>
                        <a:ea typeface="Times New Roman"/>
                      </a:endParaRPr>
                    </a:p>
                  </a:txBody>
                  <a:tcPr marL="68577" marR="68577" marT="0" marB="0"/>
                </a:tc>
                <a:tc>
                  <a:txBody>
                    <a:bodyPr/>
                    <a:lstStyle/>
                    <a:p>
                      <a:pPr marL="0" marR="0" algn="just">
                        <a:lnSpc>
                          <a:spcPct val="100000"/>
                        </a:lnSpc>
                        <a:spcBef>
                          <a:spcPts val="0"/>
                        </a:spcBef>
                        <a:spcAft>
                          <a:spcPts val="0"/>
                        </a:spcAft>
                      </a:pPr>
                      <a:r>
                        <a:rPr lang="en-US" sz="1800" dirty="0">
                          <a:effectLst/>
                        </a:rPr>
                        <a:t>Others (Biogas, UDT, Open Discharge</a:t>
                      </a:r>
                      <a:endParaRPr lang="en-US" sz="1800" dirty="0">
                        <a:solidFill>
                          <a:schemeClr val="tx1"/>
                        </a:solidFill>
                        <a:effectLst/>
                        <a:latin typeface="Times New Roman"/>
                        <a:ea typeface="Times New Roman"/>
                      </a:endParaRPr>
                    </a:p>
                  </a:txBody>
                  <a:tcPr marL="68577" marR="68577" marT="0" marB="0"/>
                </a:tc>
                <a:tc>
                  <a:txBody>
                    <a:bodyPr/>
                    <a:lstStyle/>
                    <a:p>
                      <a:pPr marL="0" marR="0" algn="ctr">
                        <a:lnSpc>
                          <a:spcPct val="100000"/>
                        </a:lnSpc>
                        <a:spcBef>
                          <a:spcPts val="0"/>
                        </a:spcBef>
                        <a:spcAft>
                          <a:spcPts val="0"/>
                        </a:spcAft>
                      </a:pPr>
                      <a:r>
                        <a:rPr lang="en-US" sz="1800" dirty="0">
                          <a:effectLst/>
                        </a:rPr>
                        <a:t>0.18</a:t>
                      </a:r>
                      <a:endParaRPr lang="en-US" sz="1800" dirty="0">
                        <a:solidFill>
                          <a:schemeClr val="tx1"/>
                        </a:solidFill>
                        <a:effectLst/>
                        <a:latin typeface="Times New Roman"/>
                        <a:ea typeface="Times New Roman"/>
                      </a:endParaRPr>
                    </a:p>
                  </a:txBody>
                  <a:tcPr marL="68577" marR="68577" marT="0" marB="0"/>
                </a:tc>
                <a:extLst>
                  <a:ext uri="{0D108BD9-81ED-4DB2-BD59-A6C34878D82A}">
                    <a16:rowId xmlns:a16="http://schemas.microsoft.com/office/drawing/2014/main" val="10011"/>
                  </a:ext>
                </a:extLst>
              </a:tr>
            </a:tbl>
          </a:graphicData>
        </a:graphic>
      </p:graphicFrame>
      <p:sp>
        <p:nvSpPr>
          <p:cNvPr id="18491" name="Rectangle 1"/>
          <p:cNvSpPr>
            <a:spLocks noChangeArrowheads="1"/>
          </p:cNvSpPr>
          <p:nvPr/>
        </p:nvSpPr>
        <p:spPr bwMode="auto">
          <a:xfrm>
            <a:off x="829993" y="5038235"/>
            <a:ext cx="782163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GB" dirty="0">
                <a:solidFill>
                  <a:srgbClr val="000000"/>
                </a:solidFill>
                <a:latin typeface="Calibri" pitchFamily="34" charset="0"/>
                <a:cs typeface="Times New Roman" pitchFamily="18" charset="0"/>
              </a:rPr>
              <a:t>Sanitation facilities and practice used in Kenya’s urban low income areas    </a:t>
            </a:r>
            <a:r>
              <a:rPr lang="en-GB" i="1" dirty="0">
                <a:solidFill>
                  <a:srgbClr val="000000"/>
                </a:solidFill>
                <a:latin typeface="Calibri" pitchFamily="34" charset="0"/>
                <a:cs typeface="Times New Roman" pitchFamily="18" charset="0"/>
              </a:rPr>
              <a:t>(Source: MajiData)</a:t>
            </a:r>
            <a:endParaRPr lang="en-US" i="1" dirty="0">
              <a:latin typeface="Calibri" pitchFamily="34" charset="0"/>
            </a:endParaRPr>
          </a:p>
        </p:txBody>
      </p:sp>
      <p:sp>
        <p:nvSpPr>
          <p:cNvPr id="5180" name="Title 1"/>
          <p:cNvSpPr txBox="1">
            <a:spLocks/>
          </p:cNvSpPr>
          <p:nvPr/>
        </p:nvSpPr>
        <p:spPr bwMode="auto">
          <a:xfrm>
            <a:off x="829994" y="781050"/>
            <a:ext cx="6343650" cy="400050"/>
          </a:xfrm>
          <a:prstGeom prst="rect">
            <a:avLst/>
          </a:prstGeom>
          <a:solidFill>
            <a:schemeClr val="accent3">
              <a:lumMod val="60000"/>
              <a:lumOff val="40000"/>
            </a:schemeClr>
          </a:solidFill>
          <a:ln/>
        </p:spPr>
        <p:style>
          <a:lnRef idx="1">
            <a:schemeClr val="accent3"/>
          </a:lnRef>
          <a:fillRef idx="2">
            <a:schemeClr val="accent3"/>
          </a:fillRef>
          <a:effectRef idx="1">
            <a:schemeClr val="accent3"/>
          </a:effectRef>
          <a:fontRef idx="minor">
            <a:schemeClr val="dk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r>
              <a:rPr lang="en-US" sz="2400" b="1" dirty="0">
                <a:latin typeface="Calibri" pitchFamily="34" charset="0"/>
                <a:cs typeface="Arial" charset="0"/>
              </a:rPr>
              <a:t>      Urban sanitation coverage figures</a:t>
            </a:r>
            <a:endParaRPr lang="en-US" sz="2400" dirty="0">
              <a:latin typeface="Calibri" pitchFamily="34" charset="0"/>
              <a:ea typeface="Times New Roman" pitchFamily="18" charset="0"/>
              <a:cs typeface="Arial" charset="0"/>
            </a:endParaRPr>
          </a:p>
        </p:txBody>
      </p:sp>
      <p:sp>
        <p:nvSpPr>
          <p:cNvPr id="18493" name="Title 4"/>
          <p:cNvSpPr txBox="1">
            <a:spLocks/>
          </p:cNvSpPr>
          <p:nvPr/>
        </p:nvSpPr>
        <p:spPr bwMode="auto">
          <a:xfrm>
            <a:off x="829994" y="76200"/>
            <a:ext cx="7628206" cy="563563"/>
          </a:xfrm>
          <a:prstGeom prst="rect">
            <a:avLst/>
          </a:prstGeom>
          <a:solidFill>
            <a:schemeClr val="bg1">
              <a:lumMod val="85000"/>
            </a:schemeClr>
          </a:solidFill>
          <a:ln>
            <a:noFill/>
          </a:ln>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dirty="0">
                <a:solidFill>
                  <a:srgbClr val="0070C0"/>
                </a:solidFill>
                <a:latin typeface="Calibri" pitchFamily="34" charset="0"/>
                <a:cs typeface="Arial" charset="0"/>
              </a:rPr>
              <a:t>Sanitation situation in urban Kenya</a:t>
            </a:r>
          </a:p>
        </p:txBody>
      </p:sp>
    </p:spTree>
    <p:extLst>
      <p:ext uri="{BB962C8B-B14F-4D97-AF65-F5344CB8AC3E}">
        <p14:creationId xmlns:p14="http://schemas.microsoft.com/office/powerpoint/2010/main" val="28593021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itle 4"/>
          <p:cNvSpPr txBox="1">
            <a:spLocks/>
          </p:cNvSpPr>
          <p:nvPr/>
        </p:nvSpPr>
        <p:spPr bwMode="auto">
          <a:xfrm>
            <a:off x="844061" y="304800"/>
            <a:ext cx="7805515" cy="495300"/>
          </a:xfrm>
          <a:prstGeom prst="rect">
            <a:avLst/>
          </a:prstGeom>
          <a:solidFill>
            <a:schemeClr val="bg1">
              <a:lumMod val="85000"/>
            </a:schemeClr>
          </a:solidFill>
          <a:ln>
            <a:noFill/>
          </a:ln>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2800" dirty="0">
                <a:solidFill>
                  <a:srgbClr val="0070C0"/>
                </a:solidFill>
                <a:latin typeface="+mn-lt"/>
                <a:cs typeface="Arial" charset="0"/>
              </a:rPr>
              <a:t>Sanitation challenges in Kenya </a:t>
            </a:r>
          </a:p>
        </p:txBody>
      </p:sp>
      <p:sp>
        <p:nvSpPr>
          <p:cNvPr id="6150" name="Content Placeholder 2"/>
          <p:cNvSpPr txBox="1">
            <a:spLocks/>
          </p:cNvSpPr>
          <p:nvPr/>
        </p:nvSpPr>
        <p:spPr bwMode="auto">
          <a:xfrm>
            <a:off x="844060" y="990600"/>
            <a:ext cx="5328140" cy="521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indent="0">
              <a:spcBef>
                <a:spcPct val="20000"/>
              </a:spcBef>
              <a:defRPr/>
            </a:pPr>
            <a:r>
              <a:rPr lang="en-US" sz="2400" dirty="0">
                <a:solidFill>
                  <a:srgbClr val="C00000"/>
                </a:solidFill>
                <a:latin typeface="+mn-lt"/>
              </a:rPr>
              <a:t>Main sanitation challenges are:</a:t>
            </a:r>
          </a:p>
          <a:p>
            <a:pPr>
              <a:spcBef>
                <a:spcPct val="20000"/>
              </a:spcBef>
              <a:spcAft>
                <a:spcPts val="600"/>
              </a:spcAft>
              <a:buFont typeface="Arial" charset="0"/>
              <a:buChar char="•"/>
              <a:defRPr/>
            </a:pPr>
            <a:r>
              <a:rPr lang="en-US" sz="2400" dirty="0">
                <a:latin typeface="+mn-lt"/>
              </a:rPr>
              <a:t>Low access to sanitation at the household/plot  levels</a:t>
            </a:r>
          </a:p>
          <a:p>
            <a:pPr>
              <a:spcBef>
                <a:spcPct val="20000"/>
              </a:spcBef>
              <a:spcAft>
                <a:spcPts val="600"/>
              </a:spcAft>
              <a:buFont typeface="Arial" charset="0"/>
              <a:buChar char="•"/>
              <a:defRPr/>
            </a:pPr>
            <a:r>
              <a:rPr lang="en-US" sz="2400" dirty="0">
                <a:latin typeface="+mn-lt"/>
              </a:rPr>
              <a:t>Limited network of sewer systems </a:t>
            </a:r>
          </a:p>
          <a:p>
            <a:pPr>
              <a:spcBef>
                <a:spcPct val="20000"/>
              </a:spcBef>
              <a:spcAft>
                <a:spcPts val="600"/>
              </a:spcAft>
              <a:buFont typeface="Arial" charset="0"/>
              <a:buChar char="•"/>
              <a:defRPr/>
            </a:pPr>
            <a:r>
              <a:rPr lang="en-US" sz="2400" dirty="0">
                <a:latin typeface="+mn-lt"/>
              </a:rPr>
              <a:t>Few water companies with functioning wastewater treatment plants</a:t>
            </a:r>
          </a:p>
          <a:p>
            <a:pPr>
              <a:spcBef>
                <a:spcPct val="20000"/>
              </a:spcBef>
              <a:spcAft>
                <a:spcPts val="600"/>
              </a:spcAft>
              <a:buFont typeface="Arial" charset="0"/>
              <a:buChar char="•"/>
              <a:defRPr/>
            </a:pPr>
            <a:r>
              <a:rPr lang="en-US" sz="2400" dirty="0">
                <a:latin typeface="+mn-lt"/>
              </a:rPr>
              <a:t>Poor designs of toilets (see picture) →→</a:t>
            </a:r>
          </a:p>
        </p:txBody>
      </p:sp>
      <p:pic>
        <p:nvPicPr>
          <p:cNvPr id="3074" name="Picture 2" descr="C:\Users\HP\Desktop\Bilder\Data collectors\SAM_2700.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72200" y="1336431"/>
            <a:ext cx="2419350" cy="3225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5351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itle 4"/>
          <p:cNvSpPr txBox="1">
            <a:spLocks/>
          </p:cNvSpPr>
          <p:nvPr/>
        </p:nvSpPr>
        <p:spPr bwMode="auto">
          <a:xfrm>
            <a:off x="956603" y="304800"/>
            <a:ext cx="7692974" cy="495300"/>
          </a:xfrm>
          <a:prstGeom prst="rect">
            <a:avLst/>
          </a:prstGeom>
          <a:solidFill>
            <a:schemeClr val="bg1">
              <a:lumMod val="85000"/>
            </a:schemeClr>
          </a:solidFill>
          <a:ln>
            <a:noFill/>
          </a:ln>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2800" dirty="0">
                <a:solidFill>
                  <a:srgbClr val="0070C0"/>
                </a:solidFill>
                <a:latin typeface="+mn-lt"/>
                <a:cs typeface="Arial" charset="0"/>
              </a:rPr>
              <a:t>Sanitation challenges in Kenya </a:t>
            </a:r>
          </a:p>
        </p:txBody>
      </p:sp>
      <p:sp>
        <p:nvSpPr>
          <p:cNvPr id="6150" name="Content Placeholder 2"/>
          <p:cNvSpPr txBox="1">
            <a:spLocks/>
          </p:cNvSpPr>
          <p:nvPr/>
        </p:nvSpPr>
        <p:spPr bwMode="auto">
          <a:xfrm>
            <a:off x="701040" y="1247336"/>
            <a:ext cx="48006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indent="0">
              <a:spcBef>
                <a:spcPct val="20000"/>
              </a:spcBef>
              <a:defRPr/>
            </a:pPr>
            <a:r>
              <a:rPr lang="en-US" sz="2400" dirty="0">
                <a:solidFill>
                  <a:srgbClr val="C00000"/>
                </a:solidFill>
                <a:latin typeface="+mn-lt"/>
              </a:rPr>
              <a:t>Main sanitation challenges are:</a:t>
            </a:r>
          </a:p>
          <a:p>
            <a:pPr>
              <a:spcBef>
                <a:spcPct val="20000"/>
              </a:spcBef>
              <a:spcAft>
                <a:spcPts val="600"/>
              </a:spcAft>
              <a:buFont typeface="Arial" charset="0"/>
              <a:buChar char="•"/>
              <a:defRPr/>
            </a:pPr>
            <a:r>
              <a:rPr lang="en-US" sz="2400" dirty="0">
                <a:latin typeface="+mn-lt"/>
              </a:rPr>
              <a:t>Lack of water </a:t>
            </a:r>
          </a:p>
          <a:p>
            <a:pPr>
              <a:spcBef>
                <a:spcPct val="20000"/>
              </a:spcBef>
              <a:spcAft>
                <a:spcPts val="600"/>
              </a:spcAft>
              <a:buFont typeface="Arial" charset="0"/>
              <a:buChar char="•"/>
              <a:defRPr/>
            </a:pPr>
            <a:r>
              <a:rPr lang="en-US" sz="2400" dirty="0">
                <a:latin typeface="+mn-lt"/>
              </a:rPr>
              <a:t>Poor sanitation monitoring </a:t>
            </a:r>
          </a:p>
          <a:p>
            <a:pPr>
              <a:spcBef>
                <a:spcPct val="20000"/>
              </a:spcBef>
              <a:spcAft>
                <a:spcPts val="600"/>
              </a:spcAft>
              <a:buFont typeface="Arial" charset="0"/>
              <a:buChar char="•"/>
              <a:defRPr/>
            </a:pPr>
            <a:r>
              <a:rPr lang="en-US" sz="2400" dirty="0">
                <a:latin typeface="+mn-lt"/>
              </a:rPr>
              <a:t>Urban low income areas were ignored by the government</a:t>
            </a:r>
          </a:p>
          <a:p>
            <a:pPr>
              <a:spcBef>
                <a:spcPct val="20000"/>
              </a:spcBef>
              <a:spcAft>
                <a:spcPts val="600"/>
              </a:spcAft>
              <a:buFont typeface="Arial" charset="0"/>
              <a:buChar char="•"/>
              <a:defRPr/>
            </a:pPr>
            <a:r>
              <a:rPr lang="en-US" sz="2400" dirty="0">
                <a:latin typeface="+mn-lt"/>
              </a:rPr>
              <a:t>Lack of space in densely populated low income urban areas</a:t>
            </a:r>
            <a:endParaRPr lang="en-GB" sz="2400" dirty="0">
              <a:latin typeface="+mn-lt"/>
            </a:endParaRPr>
          </a:p>
        </p:txBody>
      </p:sp>
      <p:pic>
        <p:nvPicPr>
          <p:cNvPr id="33794" name="Picture 2" descr="C:\Users\EliteBook\Downloads\14063754956_90ea440d84_z.jpg"/>
          <p:cNvPicPr>
            <a:picLocks noChangeAspect="1" noChangeArrowheads="1"/>
          </p:cNvPicPr>
          <p:nvPr/>
        </p:nvPicPr>
        <p:blipFill>
          <a:blip r:embed="rId3"/>
          <a:srcRect/>
          <a:stretch>
            <a:fillRect/>
          </a:stretch>
        </p:blipFill>
        <p:spPr bwMode="auto">
          <a:xfrm>
            <a:off x="5181600" y="1209236"/>
            <a:ext cx="3352800" cy="2286000"/>
          </a:xfrm>
          <a:prstGeom prst="rect">
            <a:avLst/>
          </a:prstGeom>
          <a:noFill/>
        </p:spPr>
      </p:pic>
      <p:pic>
        <p:nvPicPr>
          <p:cNvPr id="33795" name="Picture 3" descr="C:\Users\EliteBook\Downloads\14083726062_386d66971c_z.jpg"/>
          <p:cNvPicPr>
            <a:picLocks noChangeAspect="1" noChangeArrowheads="1"/>
          </p:cNvPicPr>
          <p:nvPr/>
        </p:nvPicPr>
        <p:blipFill>
          <a:blip r:embed="rId4"/>
          <a:srcRect/>
          <a:stretch>
            <a:fillRect/>
          </a:stretch>
        </p:blipFill>
        <p:spPr bwMode="auto">
          <a:xfrm>
            <a:off x="5181600" y="3866272"/>
            <a:ext cx="3352800" cy="2209800"/>
          </a:xfrm>
          <a:prstGeom prst="rect">
            <a:avLst/>
          </a:prstGeom>
          <a:noFill/>
        </p:spPr>
      </p:pic>
    </p:spTree>
    <p:extLst>
      <p:ext uri="{BB962C8B-B14F-4D97-AF65-F5344CB8AC3E}">
        <p14:creationId xmlns:p14="http://schemas.microsoft.com/office/powerpoint/2010/main" val="18621320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Title 4"/>
          <p:cNvSpPr txBox="1">
            <a:spLocks/>
          </p:cNvSpPr>
          <p:nvPr/>
        </p:nvSpPr>
        <p:spPr bwMode="auto">
          <a:xfrm>
            <a:off x="844062" y="492095"/>
            <a:ext cx="6928338" cy="838200"/>
          </a:xfrm>
          <a:prstGeom prst="rect">
            <a:avLst/>
          </a:prstGeom>
          <a:solidFill>
            <a:schemeClr val="bg1">
              <a:lumMod val="85000"/>
            </a:schemeClr>
          </a:solidFill>
          <a:ln>
            <a:noFill/>
          </a:ln>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2800" dirty="0">
                <a:solidFill>
                  <a:srgbClr val="0070C0"/>
                </a:solidFill>
                <a:latin typeface="+mj-lt"/>
              </a:rPr>
              <a:t>Sanitation situation in low income urban areas</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2124" y="1895622"/>
            <a:ext cx="3352800" cy="2514600"/>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62268" y="1895622"/>
            <a:ext cx="3352800" cy="2514600"/>
          </a:xfrm>
          <a:prstGeom prst="rect">
            <a:avLst/>
          </a:prstGeom>
        </p:spPr>
      </p:pic>
    </p:spTree>
    <p:extLst>
      <p:ext uri="{BB962C8B-B14F-4D97-AF65-F5344CB8AC3E}">
        <p14:creationId xmlns:p14="http://schemas.microsoft.com/office/powerpoint/2010/main" val="27141992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Title 4"/>
          <p:cNvSpPr txBox="1">
            <a:spLocks/>
          </p:cNvSpPr>
          <p:nvPr/>
        </p:nvSpPr>
        <p:spPr bwMode="auto">
          <a:xfrm>
            <a:off x="745588" y="492095"/>
            <a:ext cx="7255412" cy="838200"/>
          </a:xfrm>
          <a:prstGeom prst="rect">
            <a:avLst/>
          </a:prstGeom>
          <a:solidFill>
            <a:schemeClr val="bg1">
              <a:lumMod val="85000"/>
            </a:schemeClr>
          </a:solidFill>
          <a:ln>
            <a:noFill/>
          </a:ln>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2800" dirty="0">
                <a:solidFill>
                  <a:srgbClr val="0070C0"/>
                </a:solidFill>
                <a:latin typeface="+mn-lt"/>
              </a:rPr>
              <a:t>How are such toilets in low income areas emptied?</a:t>
            </a:r>
          </a:p>
        </p:txBody>
      </p:sp>
      <p:sp>
        <p:nvSpPr>
          <p:cNvPr id="3" name="TextBox 2"/>
          <p:cNvSpPr txBox="1"/>
          <p:nvPr/>
        </p:nvSpPr>
        <p:spPr>
          <a:xfrm>
            <a:off x="1905000" y="2067438"/>
            <a:ext cx="5867400" cy="461665"/>
          </a:xfrm>
          <a:prstGeom prst="rect">
            <a:avLst/>
          </a:prstGeom>
          <a:noFill/>
        </p:spPr>
        <p:txBody>
          <a:bodyPr wrap="square" rtlCol="0">
            <a:spAutoFit/>
          </a:bodyPr>
          <a:lstStyle/>
          <a:p>
            <a:pPr algn="ctr"/>
            <a:r>
              <a:rPr lang="en-US" sz="2400" dirty="0">
                <a:latin typeface="+mn-lt"/>
              </a:rPr>
              <a:t>Any ideas??</a:t>
            </a:r>
          </a:p>
        </p:txBody>
      </p:sp>
    </p:spTree>
    <p:extLst>
      <p:ext uri="{BB962C8B-B14F-4D97-AF65-F5344CB8AC3E}">
        <p14:creationId xmlns:p14="http://schemas.microsoft.com/office/powerpoint/2010/main" val="20670072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Title 4"/>
          <p:cNvSpPr txBox="1">
            <a:spLocks/>
          </p:cNvSpPr>
          <p:nvPr/>
        </p:nvSpPr>
        <p:spPr bwMode="auto">
          <a:xfrm>
            <a:off x="801858" y="304800"/>
            <a:ext cx="6741942" cy="838200"/>
          </a:xfrm>
          <a:prstGeom prst="rect">
            <a:avLst/>
          </a:prstGeom>
          <a:solidFill>
            <a:schemeClr val="bg1">
              <a:lumMod val="85000"/>
            </a:schemeClr>
          </a:solidFill>
          <a:ln>
            <a:noFill/>
          </a:ln>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2800" dirty="0">
                <a:solidFill>
                  <a:srgbClr val="0070C0"/>
                </a:solidFill>
                <a:latin typeface="+mn-lt"/>
              </a:rPr>
              <a:t>This is how the toilets are normally emptied </a:t>
            </a:r>
            <a:r>
              <a:rPr lang="en-US" sz="2800" dirty="0">
                <a:solidFill>
                  <a:srgbClr val="0070C0"/>
                </a:solidFill>
                <a:latin typeface="+mn-lt"/>
                <a:sym typeface="Wingdings" panose="05000000000000000000" pitchFamily="2" charset="2"/>
              </a:rPr>
              <a:t></a:t>
            </a:r>
            <a:endParaRPr lang="en-US" sz="2800" dirty="0">
              <a:solidFill>
                <a:srgbClr val="0070C0"/>
              </a:solidFill>
              <a:latin typeface="+mn-lt"/>
            </a:endParaRPr>
          </a:p>
        </p:txBody>
      </p:sp>
      <p:pic>
        <p:nvPicPr>
          <p:cNvPr id="2050" name="Picture 2" descr="C:\Users\HP\Desktop\Bilder\BMGF Visit\Day 4 0803\SAM_2087.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47800" y="1813000"/>
            <a:ext cx="2376488" cy="3429001"/>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HP\Desktop\Bilder\BMGF Visit\Day 4 0803\SAM_2093.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392627" y="1828799"/>
            <a:ext cx="2559901" cy="34132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49327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Title 4"/>
          <p:cNvSpPr txBox="1">
            <a:spLocks/>
          </p:cNvSpPr>
          <p:nvPr/>
        </p:nvSpPr>
        <p:spPr bwMode="auto">
          <a:xfrm>
            <a:off x="928468" y="457200"/>
            <a:ext cx="6615332" cy="838200"/>
          </a:xfrm>
          <a:prstGeom prst="rect">
            <a:avLst/>
          </a:prstGeom>
          <a:solidFill>
            <a:schemeClr val="bg1">
              <a:lumMod val="85000"/>
            </a:schemeClr>
          </a:solidFill>
          <a:ln>
            <a:noFill/>
          </a:ln>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2800" dirty="0">
                <a:solidFill>
                  <a:srgbClr val="0070C0"/>
                </a:solidFill>
                <a:latin typeface="+mn-lt"/>
              </a:rPr>
              <a:t>How is the waste transported?</a:t>
            </a:r>
          </a:p>
        </p:txBody>
      </p:sp>
      <p:sp>
        <p:nvSpPr>
          <p:cNvPr id="3" name="TextBox 2"/>
          <p:cNvSpPr txBox="1"/>
          <p:nvPr/>
        </p:nvSpPr>
        <p:spPr>
          <a:xfrm>
            <a:off x="3657600" y="2362199"/>
            <a:ext cx="2286000" cy="1569660"/>
          </a:xfrm>
          <a:prstGeom prst="rect">
            <a:avLst/>
          </a:prstGeom>
          <a:noFill/>
        </p:spPr>
        <p:txBody>
          <a:bodyPr wrap="square" rtlCol="0">
            <a:spAutoFit/>
          </a:bodyPr>
          <a:lstStyle/>
          <a:p>
            <a:r>
              <a:rPr lang="en-US" sz="9600" dirty="0">
                <a:latin typeface="+mn-lt"/>
              </a:rPr>
              <a:t>?</a:t>
            </a:r>
          </a:p>
        </p:txBody>
      </p:sp>
    </p:spTree>
    <p:extLst>
      <p:ext uri="{BB962C8B-B14F-4D97-AF65-F5344CB8AC3E}">
        <p14:creationId xmlns:p14="http://schemas.microsoft.com/office/powerpoint/2010/main" val="653980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Title 4"/>
          <p:cNvSpPr txBox="1">
            <a:spLocks/>
          </p:cNvSpPr>
          <p:nvPr/>
        </p:nvSpPr>
        <p:spPr bwMode="auto">
          <a:xfrm>
            <a:off x="304800" y="492095"/>
            <a:ext cx="7696200" cy="838200"/>
          </a:xfrm>
          <a:prstGeom prst="rect">
            <a:avLst/>
          </a:prstGeom>
          <a:solidFill>
            <a:schemeClr val="bg1">
              <a:lumMod val="85000"/>
            </a:schemeClr>
          </a:solidFill>
          <a:ln>
            <a:noFill/>
          </a:ln>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2800" dirty="0">
                <a:solidFill>
                  <a:srgbClr val="0070C0"/>
                </a:solidFill>
                <a:latin typeface="+mn-lt"/>
              </a:rPr>
              <a:t>This is how the sludge is transported </a:t>
            </a:r>
            <a:r>
              <a:rPr lang="en-US" sz="2800" dirty="0">
                <a:solidFill>
                  <a:srgbClr val="0070C0"/>
                </a:solidFill>
                <a:latin typeface="+mn-lt"/>
                <a:sym typeface="Wingdings" panose="05000000000000000000" pitchFamily="2" charset="2"/>
              </a:rPr>
              <a:t></a:t>
            </a:r>
            <a:endParaRPr lang="en-US" sz="2800" dirty="0">
              <a:solidFill>
                <a:srgbClr val="0070C0"/>
              </a:solidFill>
              <a:latin typeface="+mn-lt"/>
            </a:endParaRPr>
          </a:p>
        </p:txBody>
      </p:sp>
      <p:pic>
        <p:nvPicPr>
          <p:cNvPr id="3074" name="Picture 2" descr="C:\Users\HP\Desktop\Bilder\BMGF Visit\Day 4 0803\SAM_2099.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5470" y="2165646"/>
            <a:ext cx="4042164" cy="3031623"/>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Users\HP\Desktop\Bilder\BMGF Visit\Day 4 0803\SAM_2127.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6791" b="3151"/>
          <a:stretch/>
        </p:blipFill>
        <p:spPr bwMode="auto">
          <a:xfrm>
            <a:off x="5241388" y="2165646"/>
            <a:ext cx="3352800" cy="30316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35003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Title 4"/>
          <p:cNvSpPr txBox="1">
            <a:spLocks/>
          </p:cNvSpPr>
          <p:nvPr/>
        </p:nvSpPr>
        <p:spPr bwMode="auto">
          <a:xfrm>
            <a:off x="801858" y="492095"/>
            <a:ext cx="7199142" cy="838200"/>
          </a:xfrm>
          <a:prstGeom prst="rect">
            <a:avLst/>
          </a:prstGeom>
          <a:solidFill>
            <a:schemeClr val="bg1">
              <a:lumMod val="85000"/>
            </a:schemeClr>
          </a:solidFill>
          <a:ln>
            <a:noFill/>
          </a:ln>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2800" dirty="0">
                <a:solidFill>
                  <a:srgbClr val="0070C0"/>
                </a:solidFill>
                <a:latin typeface="+mn-lt"/>
              </a:rPr>
              <a:t>Where is the waste taken too?</a:t>
            </a:r>
          </a:p>
        </p:txBody>
      </p:sp>
      <p:sp>
        <p:nvSpPr>
          <p:cNvPr id="3" name="Rectangle 2"/>
          <p:cNvSpPr/>
          <p:nvPr/>
        </p:nvSpPr>
        <p:spPr>
          <a:xfrm>
            <a:off x="3657600" y="2677508"/>
            <a:ext cx="2061453" cy="1569660"/>
          </a:xfrm>
          <a:prstGeom prst="rect">
            <a:avLst/>
          </a:prstGeom>
        </p:spPr>
        <p:txBody>
          <a:bodyPr wrap="square">
            <a:spAutoFit/>
          </a:bodyPr>
          <a:lstStyle/>
          <a:p>
            <a:r>
              <a:rPr lang="en-US" sz="9600" dirty="0"/>
              <a:t>?</a:t>
            </a:r>
          </a:p>
        </p:txBody>
      </p:sp>
    </p:spTree>
    <p:extLst>
      <p:ext uri="{BB962C8B-B14F-4D97-AF65-F5344CB8AC3E}">
        <p14:creationId xmlns:p14="http://schemas.microsoft.com/office/powerpoint/2010/main" val="17090520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Title 4"/>
          <p:cNvSpPr txBox="1">
            <a:spLocks/>
          </p:cNvSpPr>
          <p:nvPr/>
        </p:nvSpPr>
        <p:spPr bwMode="auto">
          <a:xfrm>
            <a:off x="815926" y="492095"/>
            <a:ext cx="7185074" cy="838200"/>
          </a:xfrm>
          <a:prstGeom prst="rect">
            <a:avLst/>
          </a:prstGeom>
          <a:solidFill>
            <a:schemeClr val="bg1">
              <a:lumMod val="85000"/>
            </a:schemeClr>
          </a:solidFill>
          <a:ln>
            <a:noFill/>
          </a:ln>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2800" dirty="0">
                <a:solidFill>
                  <a:srgbClr val="0070C0"/>
                </a:solidFill>
                <a:latin typeface="+mn-lt"/>
              </a:rPr>
              <a:t>The waste is dumped in rivers or surface areas </a:t>
            </a:r>
            <a:r>
              <a:rPr lang="en-US" sz="2800" dirty="0">
                <a:solidFill>
                  <a:srgbClr val="0070C0"/>
                </a:solidFill>
                <a:latin typeface="+mn-lt"/>
                <a:sym typeface="Wingdings" panose="05000000000000000000" pitchFamily="2" charset="2"/>
              </a:rPr>
              <a:t></a:t>
            </a:r>
            <a:endParaRPr lang="en-US" sz="2800" dirty="0">
              <a:solidFill>
                <a:srgbClr val="0070C0"/>
              </a:solidFill>
              <a:latin typeface="+mn-lt"/>
            </a:endParaRPr>
          </a:p>
        </p:txBody>
      </p:sp>
      <p:pic>
        <p:nvPicPr>
          <p:cNvPr id="3" name="Picture 2" descr="C:\Users\HP\Desktop\Bilder\BMGF Visit\Day 4 0803\SAM_213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22463" y="1856936"/>
            <a:ext cx="4572000"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11940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609600" y="427038"/>
            <a:ext cx="8229600" cy="1143000"/>
          </a:xfrm>
          <a:prstGeom prst="rect">
            <a:avLst/>
          </a:prstGeom>
          <a:noFill/>
          <a:ln w="9525">
            <a:noFill/>
            <a:miter lim="800000"/>
            <a:headEnd/>
            <a:tailEnd/>
          </a:ln>
        </p:spPr>
        <p:txBody>
          <a:bodyPr anchor="ctr"/>
          <a:lstStyle/>
          <a:p>
            <a:pPr>
              <a:defRPr/>
            </a:pPr>
            <a:endParaRPr lang="en-US" sz="4400" dirty="0">
              <a:latin typeface="+mj-lt"/>
              <a:ea typeface="+mj-ea"/>
              <a:cs typeface="+mj-cs"/>
            </a:endParaRPr>
          </a:p>
        </p:txBody>
      </p:sp>
      <p:sp>
        <p:nvSpPr>
          <p:cNvPr id="6" name="Rectangle 2"/>
          <p:cNvSpPr txBox="1">
            <a:spLocks noChangeArrowheads="1"/>
          </p:cNvSpPr>
          <p:nvPr/>
        </p:nvSpPr>
        <p:spPr bwMode="auto">
          <a:xfrm>
            <a:off x="942535" y="142875"/>
            <a:ext cx="7744264" cy="619125"/>
          </a:xfrm>
          <a:prstGeom prst="rect">
            <a:avLst/>
          </a:prstGeom>
          <a:solidFill>
            <a:schemeClr val="bg1">
              <a:lumMod val="85000"/>
            </a:schemeClr>
          </a:solidFill>
          <a:ln w="9525">
            <a:noFill/>
            <a:miter lim="800000"/>
            <a:headEnd/>
            <a:tailEnd/>
          </a:ln>
        </p:spPr>
        <p:txBody>
          <a:bodyPr anchor="ctr"/>
          <a:lstStyle/>
          <a:p>
            <a:r>
              <a:rPr lang="nl-NL" sz="2800" dirty="0">
                <a:solidFill>
                  <a:schemeClr val="accent1">
                    <a:lumMod val="75000"/>
                  </a:schemeClr>
                </a:solidFill>
                <a:latin typeface="+mj-lt"/>
              </a:rPr>
              <a:t>Introducing sanitation?</a:t>
            </a:r>
          </a:p>
        </p:txBody>
      </p:sp>
      <p:sp>
        <p:nvSpPr>
          <p:cNvPr id="7" name="Rectangle 3"/>
          <p:cNvSpPr txBox="1">
            <a:spLocks noChangeArrowheads="1"/>
          </p:cNvSpPr>
          <p:nvPr/>
        </p:nvSpPr>
        <p:spPr bwMode="auto">
          <a:xfrm>
            <a:off x="942535" y="762000"/>
            <a:ext cx="8208912" cy="5268913"/>
          </a:xfrm>
          <a:prstGeom prst="rect">
            <a:avLst/>
          </a:prstGeom>
          <a:noFill/>
          <a:ln w="9525">
            <a:noFill/>
            <a:miter lim="800000"/>
            <a:headEnd/>
            <a:tailEnd/>
          </a:ln>
        </p:spPr>
        <p:txBody>
          <a:bodyPr/>
          <a:lstStyle/>
          <a:p>
            <a:pPr>
              <a:spcBef>
                <a:spcPts val="600"/>
              </a:spcBef>
              <a:spcAft>
                <a:spcPts val="600"/>
              </a:spcAft>
            </a:pPr>
            <a:endParaRPr lang="nl-NL" sz="2800" b="1" dirty="0">
              <a:solidFill>
                <a:srgbClr val="C00000"/>
              </a:solidFill>
              <a:latin typeface="Calibri"/>
              <a:ea typeface="Calibri"/>
              <a:cs typeface="Times New Roman"/>
            </a:endParaRPr>
          </a:p>
          <a:p>
            <a:pPr>
              <a:spcBef>
                <a:spcPts val="600"/>
              </a:spcBef>
              <a:spcAft>
                <a:spcPts val="600"/>
              </a:spcAft>
            </a:pPr>
            <a:endParaRPr lang="nl-NL" sz="2800" b="1" dirty="0">
              <a:solidFill>
                <a:srgbClr val="C00000"/>
              </a:solidFill>
              <a:latin typeface="Calibri"/>
              <a:ea typeface="Calibri"/>
              <a:cs typeface="Times New Roman"/>
            </a:endParaRPr>
          </a:p>
          <a:p>
            <a:pPr>
              <a:spcBef>
                <a:spcPts val="600"/>
              </a:spcBef>
              <a:spcAft>
                <a:spcPts val="600"/>
              </a:spcAft>
            </a:pPr>
            <a:endParaRPr lang="nl-NL" sz="2800" b="1" dirty="0">
              <a:solidFill>
                <a:srgbClr val="C00000"/>
              </a:solidFill>
              <a:latin typeface="Calibri"/>
              <a:ea typeface="Calibri"/>
              <a:cs typeface="Times New Roman"/>
            </a:endParaRPr>
          </a:p>
          <a:p>
            <a:pPr>
              <a:spcBef>
                <a:spcPts val="600"/>
              </a:spcBef>
              <a:spcAft>
                <a:spcPts val="600"/>
              </a:spcAft>
            </a:pPr>
            <a:r>
              <a:rPr lang="nl-NL" sz="2800" dirty="0">
                <a:solidFill>
                  <a:srgbClr val="C00000"/>
                </a:solidFill>
                <a:latin typeface="+mn-lt"/>
                <a:ea typeface="Calibri"/>
                <a:cs typeface="Times New Roman"/>
              </a:rPr>
              <a:t>According to you, what is Sanitation?</a:t>
            </a:r>
          </a:p>
          <a:p>
            <a:pPr lvl="0">
              <a:lnSpc>
                <a:spcPct val="115000"/>
              </a:lnSpc>
              <a:spcAft>
                <a:spcPts val="1000"/>
              </a:spcAft>
            </a:pPr>
            <a:endParaRPr lang="nl-NL" sz="2000" dirty="0">
              <a:effectLst/>
              <a:latin typeface="Calibri"/>
              <a:ea typeface="Calibri"/>
              <a:cs typeface="Times New Roman"/>
            </a:endParaRPr>
          </a:p>
        </p:txBody>
      </p:sp>
      <p:sp>
        <p:nvSpPr>
          <p:cNvPr id="8" name="Slide Number Placeholder 7"/>
          <p:cNvSpPr>
            <a:spLocks noGrp="1"/>
          </p:cNvSpPr>
          <p:nvPr>
            <p:ph type="sldNum" sz="quarter" idx="12"/>
          </p:nvPr>
        </p:nvSpPr>
        <p:spPr/>
        <p:txBody>
          <a:bodyPr/>
          <a:lstStyle/>
          <a:p>
            <a:pPr>
              <a:defRPr/>
            </a:pPr>
            <a:fld id="{C7C32AE9-F2F1-478B-83CB-A0B22AC9F89C}" type="slidenum">
              <a:rPr lang="en-US" smtClean="0">
                <a:solidFill>
                  <a:schemeClr val="bg1"/>
                </a:solidFill>
              </a:rPr>
              <a:pPr>
                <a:defRPr/>
              </a:pPr>
              <a:t>2</a:t>
            </a:fld>
            <a:endParaRPr lang="en-US" dirty="0">
              <a:solidFill>
                <a:schemeClr val="bg1"/>
              </a:solidFill>
            </a:endParaRPr>
          </a:p>
        </p:txBody>
      </p:sp>
    </p:spTree>
    <p:extLst>
      <p:ext uri="{BB962C8B-B14F-4D97-AF65-F5344CB8AC3E}">
        <p14:creationId xmlns:p14="http://schemas.microsoft.com/office/powerpoint/2010/main" val="59387671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3" end="3"/>
                                            </p:txEl>
                                          </p:spTgt>
                                        </p:tgtEl>
                                        <p:attrNameLst>
                                          <p:attrName>style.visibility</p:attrName>
                                        </p:attrNameLst>
                                      </p:cBhvr>
                                      <p:to>
                                        <p:strVal val="visible"/>
                                      </p:to>
                                    </p:set>
                                    <p:animEffect transition="in" filter="fade">
                                      <p:cBhvr>
                                        <p:cTn id="7" dur="1000"/>
                                        <p:tgtEl>
                                          <p:spTgt spid="7">
                                            <p:txEl>
                                              <p:pRg st="3" end="3"/>
                                            </p:txEl>
                                          </p:spTgt>
                                        </p:tgtEl>
                                      </p:cBhvr>
                                    </p:animEffect>
                                    <p:anim calcmode="lin" valueType="num">
                                      <p:cBhvr>
                                        <p:cTn id="8"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Title 4"/>
          <p:cNvSpPr txBox="1">
            <a:spLocks/>
          </p:cNvSpPr>
          <p:nvPr/>
        </p:nvSpPr>
        <p:spPr bwMode="auto">
          <a:xfrm>
            <a:off x="801858" y="492095"/>
            <a:ext cx="7199142" cy="838200"/>
          </a:xfrm>
          <a:prstGeom prst="rect">
            <a:avLst/>
          </a:prstGeom>
          <a:solidFill>
            <a:schemeClr val="bg1">
              <a:lumMod val="85000"/>
            </a:schemeClr>
          </a:solidFill>
          <a:ln>
            <a:noFill/>
          </a:ln>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2800" dirty="0">
                <a:solidFill>
                  <a:srgbClr val="0070C0"/>
                </a:solidFill>
                <a:latin typeface="+mn-lt"/>
              </a:rPr>
              <a:t>This happens in a lot of low income areas </a:t>
            </a:r>
            <a:r>
              <a:rPr lang="en-US" sz="2800" dirty="0">
                <a:solidFill>
                  <a:srgbClr val="0070C0"/>
                </a:solidFill>
                <a:latin typeface="+mn-lt"/>
                <a:sym typeface="Wingdings" panose="05000000000000000000" pitchFamily="2" charset="2"/>
              </a:rPr>
              <a:t> Is this good? What are the risks?</a:t>
            </a:r>
            <a:endParaRPr lang="en-US" sz="2800" dirty="0">
              <a:solidFill>
                <a:srgbClr val="0070C0"/>
              </a:solidFill>
              <a:latin typeface="+mn-lt"/>
            </a:endParaRPr>
          </a:p>
        </p:txBody>
      </p:sp>
      <p:pic>
        <p:nvPicPr>
          <p:cNvPr id="5122" name="Picture 2" descr="C:\Users\HP\Desktop\Bilder\BMGF Visit\Day 4 0803\SAM_214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1858" y="1590676"/>
            <a:ext cx="2870200" cy="2152650"/>
          </a:xfrm>
          <a:prstGeom prst="rect">
            <a:avLst/>
          </a:prstGeom>
          <a:noFill/>
          <a:extLst>
            <a:ext uri="{909E8E84-426E-40DD-AFC4-6F175D3DCCD1}">
              <a14:hiddenFill xmlns:a14="http://schemas.microsoft.com/office/drawing/2010/main">
                <a:solidFill>
                  <a:srgbClr val="FFFFFF"/>
                </a:solidFill>
              </a14:hiddenFill>
            </a:ext>
          </a:extLst>
        </p:spPr>
      </p:pic>
      <p:pic>
        <p:nvPicPr>
          <p:cNvPr id="5123" name="Picture 3" descr="C:\Users\HP\Desktop\Bilder\BMGF Visit\Day 4 0803\SAM_2144.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80001" y="1590676"/>
            <a:ext cx="2920999" cy="2190750"/>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C:\Users\HP\Desktop\Bilder\BMGF Visit\Day 4 0803\SAM_2153.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991729" y="4003707"/>
            <a:ext cx="2819400" cy="2114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20822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itle 4"/>
          <p:cNvSpPr txBox="1">
            <a:spLocks/>
          </p:cNvSpPr>
          <p:nvPr/>
        </p:nvSpPr>
        <p:spPr bwMode="auto">
          <a:xfrm>
            <a:off x="819443" y="285750"/>
            <a:ext cx="8458200" cy="495300"/>
          </a:xfrm>
          <a:prstGeom prst="rect">
            <a:avLst/>
          </a:prstGeom>
          <a:solidFill>
            <a:schemeClr val="bg1">
              <a:lumMod val="85000"/>
            </a:schemeClr>
          </a:solidFill>
          <a:ln>
            <a:noFill/>
          </a:ln>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2800" dirty="0">
                <a:solidFill>
                  <a:srgbClr val="0070C0"/>
                </a:solidFill>
                <a:latin typeface="+mn-lt"/>
                <a:cs typeface="Arial" charset="0"/>
              </a:rPr>
              <a:t>  What is your role in sanitation? (1)</a:t>
            </a:r>
          </a:p>
        </p:txBody>
      </p:sp>
      <p:sp>
        <p:nvSpPr>
          <p:cNvPr id="6150" name="Content Placeholder 2"/>
          <p:cNvSpPr txBox="1">
            <a:spLocks/>
          </p:cNvSpPr>
          <p:nvPr/>
        </p:nvSpPr>
        <p:spPr bwMode="auto">
          <a:xfrm>
            <a:off x="304800" y="1057422"/>
            <a:ext cx="50292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20000"/>
              </a:spcBef>
              <a:spcAft>
                <a:spcPts val="600"/>
              </a:spcAft>
              <a:buFont typeface="Arial" panose="020B0604020202020204" pitchFamily="34" charset="0"/>
              <a:buChar char="•"/>
              <a:defRPr/>
            </a:pPr>
            <a:r>
              <a:rPr lang="en-US" sz="2400" dirty="0">
                <a:latin typeface="+mn-lt"/>
              </a:rPr>
              <a:t>You will be part of an amazing group called the Sanitation Team</a:t>
            </a:r>
          </a:p>
          <a:p>
            <a:pPr>
              <a:spcBef>
                <a:spcPct val="20000"/>
              </a:spcBef>
              <a:spcAft>
                <a:spcPts val="600"/>
              </a:spcAft>
              <a:buFont typeface="Arial" charset="0"/>
              <a:buChar char="•"/>
              <a:defRPr/>
            </a:pPr>
            <a:r>
              <a:rPr lang="en-US" sz="2400" dirty="0">
                <a:latin typeface="+mn-lt"/>
              </a:rPr>
              <a:t>You shall be the sanitation watch dogs for the health and the water sector to avoid illegal manual emptying </a:t>
            </a:r>
          </a:p>
          <a:p>
            <a:pPr>
              <a:spcBef>
                <a:spcPct val="20000"/>
              </a:spcBef>
              <a:spcAft>
                <a:spcPts val="600"/>
              </a:spcAft>
              <a:buFont typeface="Arial" charset="0"/>
              <a:buChar char="•"/>
              <a:defRPr/>
            </a:pPr>
            <a:r>
              <a:rPr lang="en-US" sz="2400" dirty="0">
                <a:latin typeface="+mn-lt"/>
              </a:rPr>
              <a:t>We shall equip you with protective equipment that you require</a:t>
            </a:r>
          </a:p>
          <a:p>
            <a:pPr>
              <a:spcBef>
                <a:spcPct val="20000"/>
              </a:spcBef>
              <a:spcAft>
                <a:spcPts val="600"/>
              </a:spcAft>
              <a:buFont typeface="Arial" charset="0"/>
              <a:buChar char="•"/>
              <a:defRPr/>
            </a:pPr>
            <a:r>
              <a:rPr lang="en-US" sz="2400" dirty="0">
                <a:latin typeface="+mn-lt"/>
              </a:rPr>
              <a:t>You shall only empty one type of toilet (UDDTs) where most of the treatment has occurred in the toilet</a:t>
            </a:r>
          </a:p>
          <a:p>
            <a:pPr>
              <a:spcBef>
                <a:spcPct val="20000"/>
              </a:spcBef>
              <a:spcAft>
                <a:spcPts val="600"/>
              </a:spcAft>
              <a:buFont typeface="Arial" charset="0"/>
              <a:buChar char="•"/>
              <a:defRPr/>
            </a:pPr>
            <a:endParaRPr lang="en-US" sz="2400" dirty="0">
              <a:latin typeface="+mn-lt"/>
            </a:endParaRPr>
          </a:p>
          <a:p>
            <a:pPr>
              <a:spcBef>
                <a:spcPct val="20000"/>
              </a:spcBef>
              <a:spcAft>
                <a:spcPts val="600"/>
              </a:spcAft>
              <a:buFont typeface="Arial" charset="0"/>
              <a:buChar char="•"/>
              <a:defRPr/>
            </a:pPr>
            <a:endParaRPr lang="en-GB" sz="2000" dirty="0">
              <a:latin typeface="+mn-lt"/>
            </a:endParaRPr>
          </a:p>
        </p:txBody>
      </p:sp>
      <p:pic>
        <p:nvPicPr>
          <p:cNvPr id="7" name="Picture 7" descr="C:\Users\HP\Desktop\Vision 2030\DSC04473.JPG"/>
          <p:cNvPicPr>
            <a:picLocks noChangeAspect="1" noChangeArrowheads="1"/>
          </p:cNvPicPr>
          <p:nvPr/>
        </p:nvPicPr>
        <p:blipFill>
          <a:blip r:embed="rId3">
            <a:extLst>
              <a:ext uri="{28A0092B-C50C-407E-A947-70E740481C1C}">
                <a14:useLocalDpi xmlns:a14="http://schemas.microsoft.com/office/drawing/2010/main" val="0"/>
              </a:ext>
            </a:extLst>
          </a:blip>
          <a:srcRect l="27126" r="30835" b="5305"/>
          <a:stretch>
            <a:fillRect/>
          </a:stretch>
        </p:blipFill>
        <p:spPr bwMode="auto">
          <a:xfrm>
            <a:off x="5486400" y="1447800"/>
            <a:ext cx="3241675" cy="391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99674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itle 4"/>
          <p:cNvSpPr txBox="1">
            <a:spLocks/>
          </p:cNvSpPr>
          <p:nvPr/>
        </p:nvSpPr>
        <p:spPr bwMode="auto">
          <a:xfrm>
            <a:off x="787790" y="304800"/>
            <a:ext cx="7899009" cy="495300"/>
          </a:xfrm>
          <a:prstGeom prst="rect">
            <a:avLst/>
          </a:prstGeom>
          <a:solidFill>
            <a:schemeClr val="bg1">
              <a:lumMod val="85000"/>
            </a:schemeClr>
          </a:solidFill>
          <a:ln>
            <a:noFill/>
          </a:ln>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2800" dirty="0">
                <a:solidFill>
                  <a:srgbClr val="0070C0"/>
                </a:solidFill>
                <a:latin typeface="+mn-lt"/>
                <a:cs typeface="Arial" charset="0"/>
              </a:rPr>
              <a:t> What is your role in sanitation? (2)</a:t>
            </a:r>
          </a:p>
        </p:txBody>
      </p:sp>
      <p:sp>
        <p:nvSpPr>
          <p:cNvPr id="6150" name="Content Placeholder 2"/>
          <p:cNvSpPr txBox="1">
            <a:spLocks/>
          </p:cNvSpPr>
          <p:nvPr/>
        </p:nvSpPr>
        <p:spPr bwMode="auto">
          <a:xfrm>
            <a:off x="787790" y="822889"/>
            <a:ext cx="393661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20000"/>
              </a:spcBef>
              <a:spcAft>
                <a:spcPts val="600"/>
              </a:spcAft>
              <a:buFont typeface="Arial" charset="0"/>
              <a:buChar char="•"/>
              <a:defRPr/>
            </a:pPr>
            <a:r>
              <a:rPr lang="en-US" sz="2400" dirty="0">
                <a:latin typeface="+mn-lt"/>
              </a:rPr>
              <a:t>We shall assist you with posters to market yourself in the low income areas thus increasing business for you</a:t>
            </a:r>
          </a:p>
          <a:p>
            <a:pPr>
              <a:spcBef>
                <a:spcPct val="20000"/>
              </a:spcBef>
              <a:spcAft>
                <a:spcPts val="600"/>
              </a:spcAft>
              <a:buFont typeface="Arial" charset="0"/>
              <a:buChar char="•"/>
              <a:defRPr/>
            </a:pPr>
            <a:r>
              <a:rPr lang="en-US" sz="2400" dirty="0">
                <a:latin typeface="+mn-lt"/>
              </a:rPr>
              <a:t>We shall equip you with transportation equipment</a:t>
            </a:r>
          </a:p>
          <a:p>
            <a:pPr>
              <a:spcBef>
                <a:spcPct val="20000"/>
              </a:spcBef>
              <a:spcAft>
                <a:spcPts val="600"/>
              </a:spcAft>
              <a:buFont typeface="Arial" charset="0"/>
              <a:buChar char="•"/>
              <a:defRPr/>
            </a:pPr>
            <a:r>
              <a:rPr lang="en-US" sz="2400" dirty="0">
                <a:latin typeface="+mn-lt"/>
              </a:rPr>
              <a:t>You shall also be involved in solid waste management in the plots that have the SafiSan toilets</a:t>
            </a:r>
          </a:p>
          <a:p>
            <a:pPr>
              <a:spcBef>
                <a:spcPct val="20000"/>
              </a:spcBef>
              <a:spcAft>
                <a:spcPts val="600"/>
              </a:spcAft>
              <a:buFont typeface="Arial" charset="0"/>
              <a:buChar char="•"/>
              <a:defRPr/>
            </a:pPr>
            <a:endParaRPr lang="en-US" sz="2400" dirty="0">
              <a:latin typeface="+mn-lt"/>
            </a:endParaRPr>
          </a:p>
          <a:p>
            <a:pPr marL="0" indent="0">
              <a:spcBef>
                <a:spcPct val="20000"/>
              </a:spcBef>
              <a:spcAft>
                <a:spcPts val="600"/>
              </a:spcAft>
              <a:defRPr/>
            </a:pPr>
            <a:endParaRPr lang="en-GB" sz="2000" dirty="0">
              <a:latin typeface="+mn-lt"/>
            </a:endParaRPr>
          </a:p>
        </p:txBody>
      </p:sp>
      <p:pic>
        <p:nvPicPr>
          <p:cNvPr id="8" name="Picture 7" descr="C:\Users\HP\Desktop\Sanigo Transportation\WP_20141103_051.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00600" y="838200"/>
            <a:ext cx="3877654" cy="2514600"/>
          </a:xfrm>
          <a:prstGeom prst="rect">
            <a:avLst/>
          </a:prstGeom>
          <a:noFill/>
          <a:ln>
            <a:noFill/>
          </a:ln>
        </p:spPr>
      </p:pic>
    </p:spTree>
    <p:extLst>
      <p:ext uri="{BB962C8B-B14F-4D97-AF65-F5344CB8AC3E}">
        <p14:creationId xmlns:p14="http://schemas.microsoft.com/office/powerpoint/2010/main" val="1148295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itle 4"/>
          <p:cNvSpPr txBox="1">
            <a:spLocks/>
          </p:cNvSpPr>
          <p:nvPr/>
        </p:nvSpPr>
        <p:spPr bwMode="auto">
          <a:xfrm>
            <a:off x="801858" y="304800"/>
            <a:ext cx="7884942" cy="495300"/>
          </a:xfrm>
          <a:prstGeom prst="rect">
            <a:avLst/>
          </a:prstGeom>
          <a:solidFill>
            <a:schemeClr val="bg1">
              <a:lumMod val="85000"/>
            </a:schemeClr>
          </a:solidFill>
          <a:ln>
            <a:noFill/>
          </a:ln>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2800" dirty="0">
                <a:solidFill>
                  <a:srgbClr val="0070C0"/>
                </a:solidFill>
                <a:latin typeface="+mn-lt"/>
                <a:cs typeface="Arial" charset="0"/>
              </a:rPr>
              <a:t> What is your role in sanitation? (2)</a:t>
            </a:r>
          </a:p>
        </p:txBody>
      </p:sp>
      <p:sp>
        <p:nvSpPr>
          <p:cNvPr id="6150" name="Content Placeholder 2"/>
          <p:cNvSpPr txBox="1">
            <a:spLocks/>
          </p:cNvSpPr>
          <p:nvPr/>
        </p:nvSpPr>
        <p:spPr bwMode="auto">
          <a:xfrm>
            <a:off x="689317" y="892124"/>
            <a:ext cx="4635645"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20000"/>
              </a:spcBef>
              <a:spcAft>
                <a:spcPts val="600"/>
              </a:spcAft>
              <a:buFont typeface="Arial" charset="0"/>
              <a:buChar char="•"/>
              <a:defRPr/>
            </a:pPr>
            <a:r>
              <a:rPr lang="en-US" sz="2400" dirty="0">
                <a:latin typeface="+mn-lt"/>
              </a:rPr>
              <a:t>We shall guide you to register, get certified and authorized in the public health department and apply for license’s at NEMA offices</a:t>
            </a:r>
            <a:endParaRPr lang="en-GB" sz="2400" dirty="0">
              <a:latin typeface="+mn-lt"/>
            </a:endParaRPr>
          </a:p>
          <a:p>
            <a:pPr>
              <a:spcBef>
                <a:spcPct val="20000"/>
              </a:spcBef>
              <a:spcAft>
                <a:spcPts val="600"/>
              </a:spcAft>
              <a:buFont typeface="Arial" charset="0"/>
              <a:buChar char="•"/>
              <a:defRPr/>
            </a:pPr>
            <a:r>
              <a:rPr lang="en-GB" sz="2400" dirty="0">
                <a:latin typeface="+mn-lt"/>
              </a:rPr>
              <a:t>We shall create awareness within the communities about the importance of your work therefore there shall be  no stigmatisation</a:t>
            </a:r>
          </a:p>
          <a:p>
            <a:pPr>
              <a:spcBef>
                <a:spcPct val="20000"/>
              </a:spcBef>
              <a:spcAft>
                <a:spcPts val="600"/>
              </a:spcAft>
              <a:buFont typeface="Arial" charset="0"/>
              <a:buChar char="•"/>
              <a:defRPr/>
            </a:pPr>
            <a:r>
              <a:rPr lang="en-GB" sz="2400" dirty="0">
                <a:latin typeface="+mn-lt"/>
              </a:rPr>
              <a:t>We shall advise you on the areas to dump the dry toilet waste</a:t>
            </a:r>
          </a:p>
          <a:p>
            <a:pPr marL="0" indent="0">
              <a:spcBef>
                <a:spcPct val="20000"/>
              </a:spcBef>
              <a:spcAft>
                <a:spcPts val="600"/>
              </a:spcAft>
              <a:defRPr/>
            </a:pPr>
            <a:endParaRPr lang="en-GB" sz="2000" dirty="0">
              <a:latin typeface="+mn-lt"/>
            </a:endParaRPr>
          </a:p>
        </p:txBody>
      </p:sp>
      <p:pic>
        <p:nvPicPr>
          <p:cNvPr id="8" name="Picture 7" descr="C:\Users\HP\Desktop\Sanigo Transportation\WP_20141103_051.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24962" y="2369234"/>
            <a:ext cx="3572854" cy="2362200"/>
          </a:xfrm>
          <a:prstGeom prst="rect">
            <a:avLst/>
          </a:prstGeom>
          <a:noFill/>
          <a:ln>
            <a:noFill/>
          </a:ln>
        </p:spPr>
      </p:pic>
    </p:spTree>
    <p:extLst>
      <p:ext uri="{BB962C8B-B14F-4D97-AF65-F5344CB8AC3E}">
        <p14:creationId xmlns:p14="http://schemas.microsoft.com/office/powerpoint/2010/main" val="41462773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ctrTitle"/>
          </p:nvPr>
        </p:nvSpPr>
        <p:spPr/>
        <p:txBody>
          <a:bodyPr/>
          <a:lstStyle/>
          <a:p>
            <a:pPr eaLnBrk="1" hangingPunct="1"/>
            <a:endParaRPr lang="nl-NL"/>
          </a:p>
        </p:txBody>
      </p:sp>
      <p:sp>
        <p:nvSpPr>
          <p:cNvPr id="3" name="Subtitle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endParaRPr lang="en-US"/>
          </a:p>
        </p:txBody>
      </p:sp>
      <p:sp>
        <p:nvSpPr>
          <p:cNvPr id="6" name="Title 1"/>
          <p:cNvSpPr txBox="1">
            <a:spLocks/>
          </p:cNvSpPr>
          <p:nvPr/>
        </p:nvSpPr>
        <p:spPr bwMode="auto">
          <a:xfrm>
            <a:off x="928468" y="254000"/>
            <a:ext cx="7834532" cy="1193800"/>
          </a:xfrm>
          <a:prstGeom prst="rect">
            <a:avLst/>
          </a:prstGeom>
          <a:solidFill>
            <a:schemeClr val="accent1">
              <a:lumMod val="20000"/>
              <a:lumOff val="80000"/>
            </a:schemeClr>
          </a:solidFill>
          <a:ln w="9525">
            <a:noFill/>
            <a:miter lim="800000"/>
            <a:headEnd/>
            <a:tailEnd/>
          </a:ln>
        </p:spPr>
        <p:txBody>
          <a:bodyPr anchor="ctr">
            <a:normAutofit/>
          </a:bodyPr>
          <a:lstStyle/>
          <a:p>
            <a:pPr>
              <a:defRPr/>
            </a:pPr>
            <a:r>
              <a:rPr lang="en-US" sz="3300">
                <a:solidFill>
                  <a:schemeClr val="accent1">
                    <a:lumMod val="75000"/>
                  </a:schemeClr>
                </a:solidFill>
                <a:latin typeface="+mj-lt"/>
                <a:ea typeface="+mj-ea"/>
                <a:cs typeface="+mj-cs"/>
              </a:rPr>
              <a:t>Thank </a:t>
            </a:r>
            <a:r>
              <a:rPr lang="en-US" sz="3300" dirty="0">
                <a:solidFill>
                  <a:schemeClr val="accent1">
                    <a:lumMod val="75000"/>
                  </a:schemeClr>
                </a:solidFill>
                <a:latin typeface="+mj-lt"/>
                <a:ea typeface="+mj-ea"/>
                <a:cs typeface="+mj-cs"/>
              </a:rPr>
              <a:t>You</a:t>
            </a:r>
          </a:p>
          <a:p>
            <a:pPr>
              <a:defRPr/>
            </a:pPr>
            <a:r>
              <a:rPr lang="en-US" sz="3300" dirty="0">
                <a:solidFill>
                  <a:schemeClr val="accent6">
                    <a:lumMod val="50000"/>
                  </a:schemeClr>
                </a:solidFill>
                <a:latin typeface="+mj-lt"/>
                <a:ea typeface="+mj-ea"/>
                <a:cs typeface="+mj-cs"/>
              </a:rPr>
              <a:t>Let us succeed together!</a:t>
            </a:r>
          </a:p>
        </p:txBody>
      </p:sp>
      <p:sp>
        <p:nvSpPr>
          <p:cNvPr id="9223" name="Slide Number Placeholder 8"/>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A750397-F1DF-404D-B950-DFB00FF4A2A3}" type="slidenum">
              <a:rPr lang="en-US" smtClean="0">
                <a:solidFill>
                  <a:schemeClr val="bg1"/>
                </a:solidFill>
              </a:rPr>
              <a:pPr eaLnBrk="1" hangingPunct="1"/>
              <a:t>24</a:t>
            </a:fld>
            <a:endParaRPr lang="en-US">
              <a:solidFill>
                <a:schemeClr val="bg1"/>
              </a:solidFill>
            </a:endParaRPr>
          </a:p>
        </p:txBody>
      </p:sp>
      <p:sp>
        <p:nvSpPr>
          <p:cNvPr id="10" name="Content Placeholder 2"/>
          <p:cNvSpPr txBox="1">
            <a:spLocks/>
          </p:cNvSpPr>
          <p:nvPr/>
        </p:nvSpPr>
        <p:spPr bwMode="auto">
          <a:xfrm>
            <a:off x="190500" y="685800"/>
            <a:ext cx="8382000" cy="5440363"/>
          </a:xfrm>
          <a:prstGeom prst="rect">
            <a:avLst/>
          </a:prstGeom>
          <a:noFill/>
          <a:ln w="9525">
            <a:noFill/>
            <a:miter lim="800000"/>
            <a:headEnd/>
            <a:tailEnd/>
          </a:ln>
        </p:spPr>
        <p:txBody>
          <a:bodyPr/>
          <a:lstStyle/>
          <a:p>
            <a:pPr>
              <a:spcBef>
                <a:spcPct val="20000"/>
              </a:spcBef>
              <a:defRPr/>
            </a:pPr>
            <a:endParaRPr lang="en-US" sz="2400" dirty="0">
              <a:solidFill>
                <a:schemeClr val="accent1">
                  <a:lumMod val="75000"/>
                </a:schemeClr>
              </a:solidFill>
              <a:latin typeface="+mn-lt"/>
              <a:cs typeface="+mn-cs"/>
            </a:endParaRPr>
          </a:p>
        </p:txBody>
      </p:sp>
      <p:pic>
        <p:nvPicPr>
          <p:cNvPr id="9226" name="Picture 11" descr="P1030452.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114799" y="1752600"/>
            <a:ext cx="4165600" cy="2343150"/>
          </a:xfrm>
          <a:prstGeom prst="rect">
            <a:avLst/>
          </a:prstGeom>
          <a:noFill/>
          <a:ln w="9525">
            <a:solidFill>
              <a:schemeClr val="accent1">
                <a:lumMod val="75000"/>
              </a:schemeClr>
            </a:solidFill>
            <a:miter lim="800000"/>
            <a:headEnd/>
            <a:tailEnd/>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pic>
        <p:nvPicPr>
          <p:cNvPr id="12" name="Picture 11"/>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2946399" y="4267200"/>
            <a:ext cx="2336800" cy="1752600"/>
          </a:xfrm>
          <a:prstGeom prst="rect">
            <a:avLst/>
          </a:prstGeom>
          <a:ln>
            <a:solidFill>
              <a:schemeClr val="accent1"/>
            </a:solidFill>
          </a:ln>
          <a:effectLst>
            <a:outerShdw blurRad="50800" dist="38100" dir="2700000" sx="102000" sy="102000" algn="tl" rotWithShape="0">
              <a:prstClr val="black">
                <a:alpha val="53000"/>
              </a:prstClr>
            </a:outerShdw>
          </a:effectLst>
        </p:spPr>
      </p:pic>
      <p:pic>
        <p:nvPicPr>
          <p:cNvPr id="2" name="Picture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81000" y="1752600"/>
            <a:ext cx="3124200" cy="2343150"/>
          </a:xfrm>
          <a:prstGeom prst="rect">
            <a:avLst/>
          </a:prstGeom>
          <a:ln>
            <a:solidFill>
              <a:schemeClr val="accent1">
                <a:lumMod val="75000"/>
              </a:schemeClr>
            </a:solid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7774673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5626347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248959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773723" y="239151"/>
            <a:ext cx="7913078" cy="619125"/>
          </a:xfrm>
          <a:prstGeom prst="rect">
            <a:avLst/>
          </a:prstGeom>
          <a:solidFill>
            <a:schemeClr val="bg1">
              <a:lumMod val="85000"/>
            </a:schemeClr>
          </a:solidFill>
          <a:ln w="9525">
            <a:noFill/>
            <a:miter lim="800000"/>
            <a:headEnd/>
            <a:tailEnd/>
          </a:ln>
        </p:spPr>
        <p:txBody>
          <a:bodyPr anchor="ctr"/>
          <a:lstStyle/>
          <a:p>
            <a:r>
              <a:rPr lang="nl-NL" sz="2800" dirty="0">
                <a:solidFill>
                  <a:schemeClr val="accent1">
                    <a:lumMod val="75000"/>
                  </a:schemeClr>
                </a:solidFill>
                <a:latin typeface="+mj-lt"/>
              </a:rPr>
              <a:t>What is sanitation?</a:t>
            </a:r>
          </a:p>
        </p:txBody>
      </p:sp>
      <p:sp>
        <p:nvSpPr>
          <p:cNvPr id="7" name="Rectangle 3"/>
          <p:cNvSpPr txBox="1">
            <a:spLocks noChangeArrowheads="1"/>
          </p:cNvSpPr>
          <p:nvPr/>
        </p:nvSpPr>
        <p:spPr bwMode="auto">
          <a:xfrm>
            <a:off x="492368" y="1016388"/>
            <a:ext cx="4515730" cy="4953000"/>
          </a:xfrm>
          <a:prstGeom prst="rect">
            <a:avLst/>
          </a:prstGeom>
          <a:noFill/>
          <a:ln w="9525">
            <a:noFill/>
            <a:miter lim="800000"/>
            <a:headEnd/>
            <a:tailEnd/>
          </a:ln>
        </p:spPr>
        <p:txBody>
          <a:bodyPr/>
          <a:lstStyle/>
          <a:p>
            <a:pPr marL="342900" indent="-342900" algn="just">
              <a:spcBef>
                <a:spcPts val="600"/>
              </a:spcBef>
              <a:spcAft>
                <a:spcPts val="600"/>
              </a:spcAft>
              <a:buFont typeface="Arial" panose="020B0604020202020204" pitchFamily="34" charset="0"/>
              <a:buChar char="•"/>
            </a:pPr>
            <a:r>
              <a:rPr lang="nl-NL" sz="2400" dirty="0">
                <a:solidFill>
                  <a:srgbClr val="C00000"/>
                </a:solidFill>
                <a:latin typeface="+mn-lt"/>
                <a:ea typeface="Calibri"/>
                <a:cs typeface="Times New Roman"/>
              </a:rPr>
              <a:t>Sanitation </a:t>
            </a:r>
            <a:r>
              <a:rPr lang="en-US" sz="2400" dirty="0">
                <a:latin typeface="+mn-lt"/>
              </a:rPr>
              <a:t>is the hygienic means of promoting health through prevention of human contact with wastes as well as the treatment and proper disposal of waste</a:t>
            </a:r>
          </a:p>
          <a:p>
            <a:pPr marL="342900" indent="-342900" algn="just">
              <a:spcBef>
                <a:spcPts val="600"/>
              </a:spcBef>
              <a:spcAft>
                <a:spcPts val="600"/>
              </a:spcAft>
              <a:buFont typeface="Arial" panose="020B0604020202020204" pitchFamily="34" charset="0"/>
              <a:buChar char="•"/>
            </a:pPr>
            <a:r>
              <a:rPr lang="nl-NL" sz="2400" dirty="0">
                <a:solidFill>
                  <a:srgbClr val="C00000"/>
                </a:solidFill>
                <a:latin typeface="+mn-lt"/>
                <a:ea typeface="Calibri"/>
                <a:cs typeface="Times New Roman"/>
              </a:rPr>
              <a:t>Hazards</a:t>
            </a:r>
            <a:r>
              <a:rPr lang="nl-NL" sz="2400" dirty="0">
                <a:solidFill>
                  <a:schemeClr val="tx2">
                    <a:lumMod val="50000"/>
                  </a:schemeClr>
                </a:solidFill>
                <a:latin typeface="+mn-lt"/>
                <a:ea typeface="Calibri"/>
                <a:cs typeface="Times New Roman"/>
              </a:rPr>
              <a:t> </a:t>
            </a:r>
            <a:r>
              <a:rPr lang="nl-NL" sz="2400" dirty="0">
                <a:latin typeface="+mn-lt"/>
                <a:ea typeface="Calibri"/>
                <a:cs typeface="Times New Roman"/>
              </a:rPr>
              <a:t>can be agents of disease. Wastes that can cause health problems include human and animal faeces, solid waste , domestic wastewater and agricultural wastes</a:t>
            </a:r>
          </a:p>
        </p:txBody>
      </p:sp>
      <p:sp>
        <p:nvSpPr>
          <p:cNvPr id="8" name="Slide Number Placeholder 7"/>
          <p:cNvSpPr>
            <a:spLocks noGrp="1"/>
          </p:cNvSpPr>
          <p:nvPr>
            <p:ph type="sldNum" sz="quarter" idx="12"/>
          </p:nvPr>
        </p:nvSpPr>
        <p:spPr/>
        <p:txBody>
          <a:bodyPr/>
          <a:lstStyle/>
          <a:p>
            <a:pPr>
              <a:defRPr/>
            </a:pPr>
            <a:fld id="{C7C32AE9-F2F1-478B-83CB-A0B22AC9F89C}" type="slidenum">
              <a:rPr lang="en-US" smtClean="0">
                <a:solidFill>
                  <a:schemeClr val="bg1"/>
                </a:solidFill>
              </a:rPr>
              <a:pPr>
                <a:defRPr/>
              </a:pPr>
              <a:t>3</a:t>
            </a:fld>
            <a:endParaRPr lang="en-US" dirty="0">
              <a:solidFill>
                <a:schemeClr val="bg1"/>
              </a:solidFill>
            </a:endParaRPr>
          </a:p>
        </p:txBody>
      </p:sp>
      <p:pic>
        <p:nvPicPr>
          <p:cNvPr id="2050" name="Picture 2" descr="C:\Users\HP\Desktop\Bilder\BMGF Visit\Day 3 0703\SAM_2008.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30801" y="1930791"/>
            <a:ext cx="3556000" cy="2667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203553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1000"/>
                                        <p:tgtEl>
                                          <p:spTgt spid="7">
                                            <p:txEl>
                                              <p:pRg st="1" end="1"/>
                                            </p:txEl>
                                          </p:spTgt>
                                        </p:tgtEl>
                                      </p:cBhvr>
                                    </p:animEffect>
                                    <p:anim calcmode="lin" valueType="num">
                                      <p:cBhvr>
                                        <p:cTn id="15"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900332" y="142875"/>
            <a:ext cx="7786467" cy="619125"/>
          </a:xfrm>
          <a:prstGeom prst="rect">
            <a:avLst/>
          </a:prstGeom>
          <a:solidFill>
            <a:schemeClr val="bg1">
              <a:lumMod val="85000"/>
            </a:schemeClr>
          </a:solidFill>
          <a:ln w="9525">
            <a:noFill/>
            <a:miter lim="800000"/>
            <a:headEnd/>
            <a:tailEnd/>
          </a:ln>
        </p:spPr>
        <p:txBody>
          <a:bodyPr anchor="ctr"/>
          <a:lstStyle/>
          <a:p>
            <a:r>
              <a:rPr lang="nl-NL" sz="2800" dirty="0">
                <a:solidFill>
                  <a:schemeClr val="accent1">
                    <a:lumMod val="75000"/>
                  </a:schemeClr>
                </a:solidFill>
                <a:latin typeface="+mj-lt"/>
              </a:rPr>
              <a:t>Sanitation, continued</a:t>
            </a:r>
          </a:p>
        </p:txBody>
      </p:sp>
      <p:sp>
        <p:nvSpPr>
          <p:cNvPr id="7" name="Rectangle 3"/>
          <p:cNvSpPr txBox="1">
            <a:spLocks noChangeArrowheads="1"/>
          </p:cNvSpPr>
          <p:nvPr/>
        </p:nvSpPr>
        <p:spPr bwMode="auto">
          <a:xfrm>
            <a:off x="436098" y="1066800"/>
            <a:ext cx="3526301" cy="4495800"/>
          </a:xfrm>
          <a:prstGeom prst="rect">
            <a:avLst/>
          </a:prstGeom>
          <a:noFill/>
          <a:ln w="9525">
            <a:noFill/>
            <a:miter lim="800000"/>
            <a:headEnd/>
            <a:tailEnd/>
          </a:ln>
        </p:spPr>
        <p:txBody>
          <a:bodyPr/>
          <a:lstStyle/>
          <a:p>
            <a:pPr marL="342900" indent="-342900" algn="just">
              <a:spcBef>
                <a:spcPts val="600"/>
              </a:spcBef>
              <a:spcAft>
                <a:spcPts val="600"/>
              </a:spcAft>
              <a:buFont typeface="Arial" panose="020B0604020202020204" pitchFamily="34" charset="0"/>
              <a:buChar char="•"/>
            </a:pPr>
            <a:r>
              <a:rPr lang="nl-NL" sz="2400" b="1" dirty="0">
                <a:solidFill>
                  <a:srgbClr val="C00000"/>
                </a:solidFill>
                <a:latin typeface="+mn-lt"/>
                <a:ea typeface="Calibri"/>
                <a:cs typeface="Times New Roman"/>
              </a:rPr>
              <a:t>Hygienic</a:t>
            </a:r>
            <a:r>
              <a:rPr lang="nl-NL" sz="2400" b="1" dirty="0">
                <a:solidFill>
                  <a:schemeClr val="tx2">
                    <a:lumMod val="50000"/>
                  </a:schemeClr>
                </a:solidFill>
                <a:latin typeface="+mn-lt"/>
                <a:ea typeface="Calibri"/>
                <a:cs typeface="Times New Roman"/>
              </a:rPr>
              <a:t> </a:t>
            </a:r>
            <a:r>
              <a:rPr lang="nl-NL" sz="2400" dirty="0">
                <a:latin typeface="+mn-lt"/>
                <a:ea typeface="Calibri"/>
                <a:cs typeface="Times New Roman"/>
              </a:rPr>
              <a:t>means of prevention can be by using solutions such as treatment facilities (e.g. sewerage and wastewater treatment) or simple technologies (construction of toilets), or even by personal hygiene practices (e.g. simple hand washing with soap and water </a:t>
            </a:r>
            <a:r>
              <a:rPr lang="nl-NL" sz="2400" dirty="0">
                <a:solidFill>
                  <a:schemeClr val="tx2">
                    <a:lumMod val="50000"/>
                  </a:schemeClr>
                </a:solidFill>
                <a:latin typeface="+mn-lt"/>
                <a:ea typeface="Calibri"/>
                <a:cs typeface="Times New Roman"/>
              </a:rPr>
              <a:t>)</a:t>
            </a:r>
            <a:endParaRPr lang="nl-NL" sz="2400" dirty="0">
              <a:effectLst/>
              <a:latin typeface="+mn-lt"/>
              <a:ea typeface="Calibri"/>
              <a:cs typeface="Times New Roman"/>
            </a:endParaRPr>
          </a:p>
        </p:txBody>
      </p:sp>
      <p:sp>
        <p:nvSpPr>
          <p:cNvPr id="8" name="Slide Number Placeholder 7"/>
          <p:cNvSpPr>
            <a:spLocks noGrp="1"/>
          </p:cNvSpPr>
          <p:nvPr>
            <p:ph type="sldNum" sz="quarter" idx="12"/>
          </p:nvPr>
        </p:nvSpPr>
        <p:spPr/>
        <p:txBody>
          <a:bodyPr/>
          <a:lstStyle/>
          <a:p>
            <a:pPr>
              <a:defRPr/>
            </a:pPr>
            <a:fld id="{C7C32AE9-F2F1-478B-83CB-A0B22AC9F89C}" type="slidenum">
              <a:rPr lang="en-US" smtClean="0">
                <a:solidFill>
                  <a:schemeClr val="bg1"/>
                </a:solidFill>
              </a:rPr>
              <a:pPr>
                <a:defRPr/>
              </a:pPr>
              <a:t>4</a:t>
            </a:fld>
            <a:endParaRPr lang="en-US" dirty="0">
              <a:solidFill>
                <a:schemeClr val="bg1"/>
              </a:solidFill>
            </a:endParaRPr>
          </a:p>
        </p:txBody>
      </p:sp>
      <p:pic>
        <p:nvPicPr>
          <p:cNvPr id="9" name="Picture 2" descr="C:\Users\HP\AppData\Local\Microsoft\Windows\Temporary Internet Files\Content.IE5\G0KXYA5W\14012124113_220f6cfbd9_z.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68799" y="1255541"/>
            <a:ext cx="4318000" cy="3238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639560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872197" y="142875"/>
            <a:ext cx="7814602" cy="619125"/>
          </a:xfrm>
          <a:prstGeom prst="rect">
            <a:avLst/>
          </a:prstGeom>
          <a:solidFill>
            <a:schemeClr val="bg1">
              <a:lumMod val="85000"/>
            </a:schemeClr>
          </a:solidFill>
          <a:ln w="9525">
            <a:noFill/>
            <a:miter lim="800000"/>
            <a:headEnd/>
            <a:tailEnd/>
          </a:ln>
        </p:spPr>
        <p:txBody>
          <a:bodyPr anchor="ctr"/>
          <a:lstStyle/>
          <a:p>
            <a:r>
              <a:rPr lang="nl-NL" sz="2800" dirty="0">
                <a:solidFill>
                  <a:schemeClr val="accent1">
                    <a:lumMod val="75000"/>
                  </a:schemeClr>
                </a:solidFill>
              </a:rPr>
              <a:t>Sanitation, continued</a:t>
            </a:r>
          </a:p>
        </p:txBody>
      </p:sp>
      <p:sp>
        <p:nvSpPr>
          <p:cNvPr id="7" name="Rectangle 3"/>
          <p:cNvSpPr txBox="1">
            <a:spLocks noChangeArrowheads="1"/>
          </p:cNvSpPr>
          <p:nvPr/>
        </p:nvSpPr>
        <p:spPr bwMode="auto">
          <a:xfrm>
            <a:off x="872196" y="1078520"/>
            <a:ext cx="5071404" cy="4495800"/>
          </a:xfrm>
          <a:prstGeom prst="rect">
            <a:avLst/>
          </a:prstGeom>
          <a:noFill/>
          <a:ln w="9525">
            <a:noFill/>
            <a:miter lim="800000"/>
            <a:headEnd/>
            <a:tailEnd/>
          </a:ln>
        </p:spPr>
        <p:txBody>
          <a:bodyPr/>
          <a:lstStyle/>
          <a:p>
            <a:pPr lvl="0" algn="just">
              <a:lnSpc>
                <a:spcPct val="115000"/>
              </a:lnSpc>
              <a:spcAft>
                <a:spcPts val="1000"/>
              </a:spcAft>
            </a:pPr>
            <a:r>
              <a:rPr lang="nl-NL" sz="2400" dirty="0">
                <a:latin typeface="Calibri"/>
                <a:ea typeface="Calibri"/>
                <a:cs typeface="Times New Roman"/>
              </a:rPr>
              <a:t>According to the World Health Organisation (WHO): </a:t>
            </a:r>
          </a:p>
          <a:p>
            <a:pPr lvl="0" algn="just">
              <a:lnSpc>
                <a:spcPct val="115000"/>
              </a:lnSpc>
              <a:spcAft>
                <a:spcPts val="1000"/>
              </a:spcAft>
            </a:pPr>
            <a:r>
              <a:rPr lang="nl-NL" sz="2400" dirty="0">
                <a:solidFill>
                  <a:srgbClr val="FF0000"/>
                </a:solidFill>
                <a:latin typeface="Calibri"/>
                <a:ea typeface="Calibri"/>
                <a:cs typeface="Times New Roman"/>
              </a:rPr>
              <a:t>“Sanitation” </a:t>
            </a:r>
            <a:r>
              <a:rPr lang="nl-NL" sz="2400" dirty="0">
                <a:latin typeface="Calibri"/>
                <a:ea typeface="Calibri"/>
                <a:cs typeface="Times New Roman"/>
              </a:rPr>
              <a:t>generally refers to the provision of facilities and services for the safe disposal of human urine and faeces. </a:t>
            </a:r>
          </a:p>
          <a:p>
            <a:pPr lvl="0" algn="just">
              <a:lnSpc>
                <a:spcPct val="115000"/>
              </a:lnSpc>
              <a:spcAft>
                <a:spcPts val="1000"/>
              </a:spcAft>
            </a:pPr>
            <a:r>
              <a:rPr lang="nl-NL" sz="2400" dirty="0">
                <a:latin typeface="Calibri"/>
                <a:ea typeface="Calibri"/>
                <a:cs typeface="Times New Roman"/>
              </a:rPr>
              <a:t>The word </a:t>
            </a:r>
            <a:r>
              <a:rPr lang="nl-NL" sz="2400" dirty="0">
                <a:solidFill>
                  <a:srgbClr val="FF0000"/>
                </a:solidFill>
                <a:latin typeface="Calibri"/>
                <a:ea typeface="Calibri"/>
                <a:cs typeface="Times New Roman"/>
              </a:rPr>
              <a:t>“sanitation” </a:t>
            </a:r>
            <a:r>
              <a:rPr lang="nl-NL" sz="2400" dirty="0">
                <a:latin typeface="Calibri"/>
                <a:ea typeface="Calibri"/>
                <a:cs typeface="Times New Roman"/>
              </a:rPr>
              <a:t>also refers to the maintenance of hygienic conditions, through services such as garbage collection and wastewater disposal”</a:t>
            </a:r>
            <a:endParaRPr lang="nl-NL" sz="2400" dirty="0">
              <a:effectLst/>
              <a:latin typeface="Calibri"/>
              <a:ea typeface="Calibri"/>
              <a:cs typeface="Times New Roman"/>
            </a:endParaRPr>
          </a:p>
        </p:txBody>
      </p:sp>
      <p:sp>
        <p:nvSpPr>
          <p:cNvPr id="8" name="Slide Number Placeholder 7"/>
          <p:cNvSpPr>
            <a:spLocks noGrp="1"/>
          </p:cNvSpPr>
          <p:nvPr>
            <p:ph type="sldNum" sz="quarter" idx="12"/>
          </p:nvPr>
        </p:nvSpPr>
        <p:spPr/>
        <p:txBody>
          <a:bodyPr/>
          <a:lstStyle/>
          <a:p>
            <a:pPr>
              <a:defRPr/>
            </a:pPr>
            <a:fld id="{C7C32AE9-F2F1-478B-83CB-A0B22AC9F89C}" type="slidenum">
              <a:rPr lang="en-US" smtClean="0">
                <a:solidFill>
                  <a:schemeClr val="bg1"/>
                </a:solidFill>
              </a:rPr>
              <a:pPr>
                <a:defRPr/>
              </a:pPr>
              <a:t>5</a:t>
            </a:fld>
            <a:endParaRPr lang="en-US" dirty="0">
              <a:solidFill>
                <a:schemeClr val="bg1"/>
              </a:solidFill>
            </a:endParaRPr>
          </a:p>
        </p:txBody>
      </p:sp>
      <p:pic>
        <p:nvPicPr>
          <p:cNvPr id="10" name="Picture 2" descr="http://cdn.changemakers.com/sites/default/files/sustainable_sanitation-sm.jpg"/>
          <p:cNvPicPr>
            <a:picLocks noChangeAspect="1" noChangeArrowheads="1"/>
          </p:cNvPicPr>
          <p:nvPr/>
        </p:nvPicPr>
        <p:blipFill>
          <a:blip r:embed="rId3" cstate="print"/>
          <a:srcRect/>
          <a:stretch>
            <a:fillRect/>
          </a:stretch>
        </p:blipFill>
        <p:spPr bwMode="auto">
          <a:xfrm>
            <a:off x="5943600" y="2077329"/>
            <a:ext cx="2743199" cy="2057400"/>
          </a:xfrm>
          <a:prstGeom prst="rect">
            <a:avLst/>
          </a:prstGeom>
          <a:ln>
            <a:noFill/>
          </a:ln>
          <a:effectLst>
            <a:outerShdw blurRad="50800" dist="38100" dir="2700000" algn="tl" rotWithShape="0">
              <a:prstClr val="black">
                <a:alpha val="40000"/>
              </a:prstClr>
            </a:outerShdw>
          </a:effectLst>
          <a:extLst/>
        </p:spPr>
        <p:style>
          <a:lnRef idx="2">
            <a:schemeClr val="accent2"/>
          </a:lnRef>
          <a:fillRef idx="1">
            <a:schemeClr val="lt1"/>
          </a:fillRef>
          <a:effectRef idx="0">
            <a:schemeClr val="accent2"/>
          </a:effectRef>
          <a:fontRef idx="minor">
            <a:schemeClr val="dk1"/>
          </a:fontRef>
        </p:style>
      </p:pic>
    </p:spTree>
    <p:extLst>
      <p:ext uri="{BB962C8B-B14F-4D97-AF65-F5344CB8AC3E}">
        <p14:creationId xmlns:p14="http://schemas.microsoft.com/office/powerpoint/2010/main" val="368528358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998806" y="142875"/>
            <a:ext cx="7687993" cy="619125"/>
          </a:xfrm>
          <a:prstGeom prst="rect">
            <a:avLst/>
          </a:prstGeom>
          <a:solidFill>
            <a:schemeClr val="bg1">
              <a:lumMod val="85000"/>
            </a:schemeClr>
          </a:solidFill>
          <a:ln w="9525">
            <a:noFill/>
            <a:miter lim="800000"/>
            <a:headEnd/>
            <a:tailEnd/>
          </a:ln>
        </p:spPr>
        <p:txBody>
          <a:bodyPr anchor="ctr"/>
          <a:lstStyle/>
          <a:p>
            <a:r>
              <a:rPr lang="nl-NL" sz="2800" dirty="0">
                <a:solidFill>
                  <a:schemeClr val="accent1">
                    <a:lumMod val="75000"/>
                  </a:schemeClr>
                </a:solidFill>
                <a:latin typeface="+mj-lt"/>
              </a:rPr>
              <a:t>What is sanitation?</a:t>
            </a:r>
          </a:p>
        </p:txBody>
      </p:sp>
      <p:sp>
        <p:nvSpPr>
          <p:cNvPr id="7" name="Rectangle 3"/>
          <p:cNvSpPr txBox="1">
            <a:spLocks noChangeArrowheads="1"/>
          </p:cNvSpPr>
          <p:nvPr/>
        </p:nvSpPr>
        <p:spPr bwMode="auto">
          <a:xfrm>
            <a:off x="998806" y="1335138"/>
            <a:ext cx="7838756" cy="5268913"/>
          </a:xfrm>
          <a:prstGeom prst="rect">
            <a:avLst/>
          </a:prstGeom>
          <a:noFill/>
          <a:ln w="9525">
            <a:noFill/>
            <a:miter lim="800000"/>
            <a:headEnd/>
            <a:tailEnd/>
          </a:ln>
        </p:spPr>
        <p:txBody>
          <a:bodyPr/>
          <a:lstStyle/>
          <a:p>
            <a:pPr algn="just">
              <a:spcBef>
                <a:spcPts val="600"/>
              </a:spcBef>
              <a:spcAft>
                <a:spcPts val="600"/>
              </a:spcAft>
            </a:pPr>
            <a:r>
              <a:rPr lang="nl-NL" sz="2400" dirty="0">
                <a:latin typeface="+mn-lt"/>
                <a:ea typeface="Calibri"/>
                <a:cs typeface="Times New Roman"/>
              </a:rPr>
              <a:t>The term "sanitation" is applied to a wide range of subjects such as:</a:t>
            </a:r>
          </a:p>
          <a:p>
            <a:pPr marL="342900" lvl="0" indent="-342900" algn="just">
              <a:spcBef>
                <a:spcPts val="600"/>
              </a:spcBef>
              <a:spcAft>
                <a:spcPts val="600"/>
              </a:spcAft>
              <a:buFont typeface="Symbol"/>
              <a:buChar char=""/>
            </a:pPr>
            <a:r>
              <a:rPr lang="nl-NL" sz="2400" dirty="0">
                <a:solidFill>
                  <a:srgbClr val="C00000"/>
                </a:solidFill>
                <a:latin typeface="+mn-lt"/>
                <a:ea typeface="Calibri"/>
                <a:cs typeface="Times New Roman"/>
              </a:rPr>
              <a:t>Improved sanitation </a:t>
            </a:r>
            <a:r>
              <a:rPr lang="nl-NL" sz="2400" dirty="0">
                <a:latin typeface="+mn-lt"/>
                <a:ea typeface="Calibri"/>
                <a:cs typeface="Times New Roman"/>
              </a:rPr>
              <a:t>- refers to the management of human faeces at the household level. </a:t>
            </a:r>
          </a:p>
          <a:p>
            <a:pPr marL="342900" lvl="0" indent="-342900" algn="just">
              <a:spcBef>
                <a:spcPts val="600"/>
              </a:spcBef>
              <a:spcAft>
                <a:spcPts val="600"/>
              </a:spcAft>
              <a:buFont typeface="Symbol"/>
              <a:buChar char=""/>
            </a:pPr>
            <a:endParaRPr lang="nl-NL" sz="2400" dirty="0">
              <a:solidFill>
                <a:srgbClr val="C00000"/>
              </a:solidFill>
              <a:latin typeface="+mn-lt"/>
              <a:ea typeface="Calibri"/>
              <a:cs typeface="Times New Roman"/>
            </a:endParaRPr>
          </a:p>
          <a:p>
            <a:pPr marL="342900" lvl="0" indent="-342900" algn="just">
              <a:spcBef>
                <a:spcPts val="600"/>
              </a:spcBef>
              <a:spcAft>
                <a:spcPts val="600"/>
              </a:spcAft>
              <a:buFont typeface="Symbol"/>
              <a:buChar char=""/>
            </a:pPr>
            <a:r>
              <a:rPr lang="nl-NL" sz="2400" dirty="0">
                <a:solidFill>
                  <a:srgbClr val="C00000"/>
                </a:solidFill>
                <a:latin typeface="+mn-lt"/>
                <a:ea typeface="Calibri"/>
                <a:cs typeface="Times New Roman"/>
              </a:rPr>
              <a:t>On-site sanitation </a:t>
            </a:r>
            <a:r>
              <a:rPr lang="nl-NL" sz="2400" dirty="0">
                <a:latin typeface="+mn-lt"/>
                <a:ea typeface="Calibri"/>
                <a:cs typeface="Times New Roman"/>
              </a:rPr>
              <a:t>- the collection and treatment of waste is done where it is deposited. Examples are the use of septic tanks or dry toilets (particularly in rural areas)</a:t>
            </a:r>
          </a:p>
          <a:p>
            <a:pPr marL="342900" lvl="0" indent="-342900" algn="just">
              <a:spcBef>
                <a:spcPts val="600"/>
              </a:spcBef>
              <a:spcAft>
                <a:spcPts val="600"/>
              </a:spcAft>
              <a:buFont typeface="Symbol"/>
              <a:buChar char=""/>
            </a:pPr>
            <a:endParaRPr lang="nl-NL" sz="2400" dirty="0">
              <a:effectLst/>
              <a:latin typeface="Calibri"/>
              <a:ea typeface="Calibri"/>
              <a:cs typeface="Times New Roman"/>
            </a:endParaRPr>
          </a:p>
        </p:txBody>
      </p:sp>
      <p:sp>
        <p:nvSpPr>
          <p:cNvPr id="8" name="Slide Number Placeholder 7"/>
          <p:cNvSpPr>
            <a:spLocks noGrp="1"/>
          </p:cNvSpPr>
          <p:nvPr>
            <p:ph type="sldNum" sz="quarter" idx="12"/>
          </p:nvPr>
        </p:nvSpPr>
        <p:spPr/>
        <p:txBody>
          <a:bodyPr/>
          <a:lstStyle/>
          <a:p>
            <a:pPr>
              <a:defRPr/>
            </a:pPr>
            <a:fld id="{C7C32AE9-F2F1-478B-83CB-A0B22AC9F89C}" type="slidenum">
              <a:rPr lang="en-US" smtClean="0">
                <a:solidFill>
                  <a:schemeClr val="bg1"/>
                </a:solidFill>
              </a:rPr>
              <a:pPr>
                <a:defRPr/>
              </a:pPr>
              <a:t>6</a:t>
            </a:fld>
            <a:endParaRPr lang="en-US" dirty="0">
              <a:solidFill>
                <a:schemeClr val="bg1"/>
              </a:solidFill>
            </a:endParaRPr>
          </a:p>
        </p:txBody>
      </p:sp>
    </p:spTree>
    <p:extLst>
      <p:ext uri="{BB962C8B-B14F-4D97-AF65-F5344CB8AC3E}">
        <p14:creationId xmlns:p14="http://schemas.microsoft.com/office/powerpoint/2010/main" val="391514160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1000"/>
                                        <p:tgtEl>
                                          <p:spTgt spid="7">
                                            <p:txEl>
                                              <p:pRg st="1" end="1"/>
                                            </p:txEl>
                                          </p:spTgt>
                                        </p:tgtEl>
                                      </p:cBhvr>
                                    </p:animEffect>
                                    <p:anim calcmode="lin" valueType="num">
                                      <p:cBhvr>
                                        <p:cTn id="15"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xEl>
                                              <p:pRg st="3" end="3"/>
                                            </p:txEl>
                                          </p:spTgt>
                                        </p:tgtEl>
                                        <p:attrNameLst>
                                          <p:attrName>style.visibility</p:attrName>
                                        </p:attrNameLst>
                                      </p:cBhvr>
                                      <p:to>
                                        <p:strVal val="visible"/>
                                      </p:to>
                                    </p:set>
                                    <p:animEffect transition="in" filter="fade">
                                      <p:cBhvr>
                                        <p:cTn id="21" dur="1000"/>
                                        <p:tgtEl>
                                          <p:spTgt spid="7">
                                            <p:txEl>
                                              <p:pRg st="3" end="3"/>
                                            </p:txEl>
                                          </p:spTgt>
                                        </p:tgtEl>
                                      </p:cBhvr>
                                    </p:animEffect>
                                    <p:anim calcmode="lin" valueType="num">
                                      <p:cBhvr>
                                        <p:cTn id="22"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872197" y="142875"/>
            <a:ext cx="7814602" cy="619125"/>
          </a:xfrm>
          <a:prstGeom prst="rect">
            <a:avLst/>
          </a:prstGeom>
          <a:solidFill>
            <a:schemeClr val="bg1">
              <a:lumMod val="85000"/>
            </a:schemeClr>
          </a:solidFill>
          <a:ln w="9525">
            <a:noFill/>
            <a:miter lim="800000"/>
            <a:headEnd/>
            <a:tailEnd/>
          </a:ln>
        </p:spPr>
        <p:txBody>
          <a:bodyPr anchor="ctr"/>
          <a:lstStyle/>
          <a:p>
            <a:r>
              <a:rPr lang="nl-NL" sz="2800" dirty="0">
                <a:solidFill>
                  <a:schemeClr val="accent1">
                    <a:lumMod val="75000"/>
                  </a:schemeClr>
                </a:solidFill>
                <a:latin typeface="+mj-lt"/>
              </a:rPr>
              <a:t>What is sanitation?</a:t>
            </a:r>
          </a:p>
        </p:txBody>
      </p:sp>
      <p:sp>
        <p:nvSpPr>
          <p:cNvPr id="7" name="Rectangle 3"/>
          <p:cNvSpPr txBox="1">
            <a:spLocks noChangeArrowheads="1"/>
          </p:cNvSpPr>
          <p:nvPr/>
        </p:nvSpPr>
        <p:spPr bwMode="auto">
          <a:xfrm>
            <a:off x="872196" y="1087438"/>
            <a:ext cx="7643153" cy="5268913"/>
          </a:xfrm>
          <a:prstGeom prst="rect">
            <a:avLst/>
          </a:prstGeom>
          <a:noFill/>
          <a:ln w="9525">
            <a:noFill/>
            <a:miter lim="800000"/>
            <a:headEnd/>
            <a:tailEnd/>
          </a:ln>
        </p:spPr>
        <p:txBody>
          <a:bodyPr/>
          <a:lstStyle/>
          <a:p>
            <a:pPr algn="just">
              <a:spcBef>
                <a:spcPts val="600"/>
              </a:spcBef>
              <a:spcAft>
                <a:spcPts val="600"/>
              </a:spcAft>
            </a:pPr>
            <a:r>
              <a:rPr lang="nl-NL" sz="2400" dirty="0">
                <a:latin typeface="+mn-lt"/>
                <a:ea typeface="Calibri"/>
                <a:cs typeface="Times New Roman"/>
              </a:rPr>
              <a:t>The term "sanitation" is applied to a wide range of subjects such as:</a:t>
            </a:r>
          </a:p>
          <a:p>
            <a:pPr marL="342900" lvl="0" indent="-342900" algn="just">
              <a:spcBef>
                <a:spcPts val="600"/>
              </a:spcBef>
              <a:spcAft>
                <a:spcPts val="600"/>
              </a:spcAft>
              <a:buFont typeface="Symbol"/>
              <a:buChar char=""/>
            </a:pPr>
            <a:r>
              <a:rPr lang="nl-NL" sz="2400" dirty="0">
                <a:solidFill>
                  <a:srgbClr val="C00000"/>
                </a:solidFill>
                <a:latin typeface="+mn-lt"/>
                <a:ea typeface="Calibri"/>
                <a:cs typeface="Times New Roman"/>
              </a:rPr>
              <a:t>Environmental sanitation </a:t>
            </a:r>
            <a:r>
              <a:rPr lang="nl-NL" sz="2400" dirty="0">
                <a:latin typeface="+mn-lt"/>
                <a:ea typeface="Calibri"/>
                <a:cs typeface="Times New Roman"/>
              </a:rPr>
              <a:t>- </a:t>
            </a:r>
            <a:r>
              <a:rPr lang="en-US" sz="2400" dirty="0">
                <a:latin typeface="+mn-lt"/>
                <a:ea typeface="Calibri"/>
                <a:cs typeface="Times New Roman"/>
              </a:rPr>
              <a:t>Activities aimed at improving or maintaining the standard of basic environmental conditions affecting the well-being of people. </a:t>
            </a:r>
            <a:r>
              <a:rPr lang="nl-NL" sz="2400" dirty="0">
                <a:latin typeface="+mn-lt"/>
                <a:ea typeface="Calibri"/>
                <a:cs typeface="Times New Roman"/>
              </a:rPr>
              <a:t>This include the control of environmental factors that form links in disease transmission such as solid waste management, water and wastewater treatment</a:t>
            </a:r>
            <a:endParaRPr lang="en-US" sz="2400" dirty="0">
              <a:latin typeface="+mn-lt"/>
              <a:ea typeface="Calibri"/>
              <a:cs typeface="Times New Roman"/>
            </a:endParaRPr>
          </a:p>
          <a:p>
            <a:pPr marL="342900" lvl="0" indent="-342900" algn="just">
              <a:spcBef>
                <a:spcPts val="600"/>
              </a:spcBef>
              <a:spcAft>
                <a:spcPts val="600"/>
              </a:spcAft>
              <a:buFont typeface="Symbol"/>
              <a:buChar char=""/>
            </a:pPr>
            <a:r>
              <a:rPr lang="nl-NL" sz="2400" dirty="0">
                <a:solidFill>
                  <a:srgbClr val="C00000"/>
                </a:solidFill>
                <a:latin typeface="+mn-lt"/>
                <a:ea typeface="Calibri"/>
                <a:cs typeface="Times New Roman"/>
              </a:rPr>
              <a:t>Ecological sanitation </a:t>
            </a:r>
            <a:r>
              <a:rPr lang="nl-NL" sz="2400" dirty="0">
                <a:latin typeface="+mn-lt"/>
                <a:ea typeface="Calibri"/>
                <a:cs typeface="Times New Roman"/>
              </a:rPr>
              <a:t>- an approach that recycles nutrients and water from human and animal wastes in a hygienically safe manner</a:t>
            </a:r>
            <a:endParaRPr lang="nl-NL" sz="2400" dirty="0">
              <a:effectLst/>
              <a:latin typeface="+mn-lt"/>
              <a:ea typeface="Calibri"/>
              <a:cs typeface="Times New Roman"/>
            </a:endParaRPr>
          </a:p>
        </p:txBody>
      </p:sp>
      <p:sp>
        <p:nvSpPr>
          <p:cNvPr id="8" name="Slide Number Placeholder 7"/>
          <p:cNvSpPr>
            <a:spLocks noGrp="1"/>
          </p:cNvSpPr>
          <p:nvPr>
            <p:ph type="sldNum" sz="quarter" idx="12"/>
          </p:nvPr>
        </p:nvSpPr>
        <p:spPr/>
        <p:txBody>
          <a:bodyPr/>
          <a:lstStyle/>
          <a:p>
            <a:pPr>
              <a:defRPr/>
            </a:pPr>
            <a:fld id="{C7C32AE9-F2F1-478B-83CB-A0B22AC9F89C}" type="slidenum">
              <a:rPr lang="en-US" smtClean="0">
                <a:solidFill>
                  <a:schemeClr val="bg1"/>
                </a:solidFill>
              </a:rPr>
              <a:pPr>
                <a:defRPr/>
              </a:pPr>
              <a:t>7</a:t>
            </a:fld>
            <a:endParaRPr lang="en-US" dirty="0">
              <a:solidFill>
                <a:schemeClr val="bg1"/>
              </a:solidFill>
            </a:endParaRPr>
          </a:p>
        </p:txBody>
      </p:sp>
    </p:spTree>
    <p:extLst>
      <p:ext uri="{BB962C8B-B14F-4D97-AF65-F5344CB8AC3E}">
        <p14:creationId xmlns:p14="http://schemas.microsoft.com/office/powerpoint/2010/main" val="37589771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1000"/>
                                        <p:tgtEl>
                                          <p:spTgt spid="7">
                                            <p:txEl>
                                              <p:pRg st="1" end="1"/>
                                            </p:txEl>
                                          </p:spTgt>
                                        </p:tgtEl>
                                      </p:cBhvr>
                                    </p:animEffect>
                                    <p:anim calcmode="lin" valueType="num">
                                      <p:cBhvr>
                                        <p:cTn id="15"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Effect transition="in" filter="fade">
                                      <p:cBhvr>
                                        <p:cTn id="21" dur="1000"/>
                                        <p:tgtEl>
                                          <p:spTgt spid="7">
                                            <p:txEl>
                                              <p:pRg st="2" end="2"/>
                                            </p:txEl>
                                          </p:spTgt>
                                        </p:tgtEl>
                                      </p:cBhvr>
                                    </p:animEffect>
                                    <p:anim calcmode="lin" valueType="num">
                                      <p:cBhvr>
                                        <p:cTn id="22"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055077" y="167519"/>
            <a:ext cx="7715718" cy="619125"/>
          </a:xfrm>
          <a:prstGeom prst="rect">
            <a:avLst/>
          </a:prstGeom>
          <a:solidFill>
            <a:schemeClr val="bg1">
              <a:lumMod val="85000"/>
            </a:schemeClr>
          </a:solidFill>
          <a:ln w="9525">
            <a:noFill/>
            <a:miter lim="800000"/>
            <a:headEnd/>
            <a:tailEnd/>
          </a:ln>
        </p:spPr>
        <p:txBody>
          <a:bodyPr anchor="ctr"/>
          <a:lstStyle/>
          <a:p>
            <a:r>
              <a:rPr lang="nl-NL" sz="2800" dirty="0">
                <a:solidFill>
                  <a:schemeClr val="accent1">
                    <a:lumMod val="75000"/>
                  </a:schemeClr>
                </a:solidFill>
                <a:latin typeface="+mj-lt"/>
              </a:rPr>
              <a:t>The Sanitation Value Chain</a:t>
            </a:r>
          </a:p>
        </p:txBody>
      </p:sp>
      <p:sp>
        <p:nvSpPr>
          <p:cNvPr id="7" name="Rectangle 3"/>
          <p:cNvSpPr txBox="1">
            <a:spLocks noChangeArrowheads="1"/>
          </p:cNvSpPr>
          <p:nvPr/>
        </p:nvSpPr>
        <p:spPr bwMode="auto">
          <a:xfrm>
            <a:off x="302164" y="857247"/>
            <a:ext cx="8208912" cy="5268913"/>
          </a:xfrm>
          <a:prstGeom prst="rect">
            <a:avLst/>
          </a:prstGeom>
          <a:noFill/>
          <a:ln w="9525">
            <a:noFill/>
            <a:miter lim="800000"/>
            <a:headEnd/>
            <a:tailEnd/>
          </a:ln>
        </p:spPr>
        <p:txBody>
          <a:bodyPr/>
          <a:lstStyle/>
          <a:p>
            <a:pPr algn="just">
              <a:spcBef>
                <a:spcPts val="600"/>
              </a:spcBef>
              <a:spcAft>
                <a:spcPts val="600"/>
              </a:spcAft>
            </a:pPr>
            <a:r>
              <a:rPr lang="nl-NL" sz="2000" dirty="0">
                <a:effectLst/>
                <a:latin typeface="Calibri"/>
                <a:ea typeface="Calibri"/>
                <a:cs typeface="Times New Roman"/>
              </a:rPr>
              <a:t>               What do you understand from this poster? (Lets discuss this!)</a:t>
            </a:r>
          </a:p>
        </p:txBody>
      </p:sp>
      <p:sp>
        <p:nvSpPr>
          <p:cNvPr id="8" name="Slide Number Placeholder 7"/>
          <p:cNvSpPr>
            <a:spLocks noGrp="1"/>
          </p:cNvSpPr>
          <p:nvPr>
            <p:ph type="sldNum" sz="quarter" idx="12"/>
          </p:nvPr>
        </p:nvSpPr>
        <p:spPr/>
        <p:txBody>
          <a:bodyPr/>
          <a:lstStyle/>
          <a:p>
            <a:pPr>
              <a:defRPr/>
            </a:pPr>
            <a:fld id="{C7C32AE9-F2F1-478B-83CB-A0B22AC9F89C}" type="slidenum">
              <a:rPr lang="en-US" smtClean="0">
                <a:solidFill>
                  <a:schemeClr val="bg1"/>
                </a:solidFill>
              </a:rPr>
              <a:pPr>
                <a:defRPr/>
              </a:pPr>
              <a:t>8</a:t>
            </a:fld>
            <a:endParaRPr lang="en-US" dirty="0">
              <a:solidFill>
                <a:schemeClr val="bg1"/>
              </a:solidFill>
            </a:endParaRPr>
          </a:p>
        </p:txBody>
      </p:sp>
      <p:pic>
        <p:nvPicPr>
          <p:cNvPr id="9" name="Picture 46" descr="C:\Users\GFA\Pictures\loop.jpg"/>
          <p:cNvPicPr>
            <a:picLocks noChangeAspect="1" noChangeArrowheads="1"/>
          </p:cNvPicPr>
          <p:nvPr/>
        </p:nvPicPr>
        <p:blipFill rotWithShape="1">
          <a:blip r:embed="rId3"/>
          <a:srcRect l="1317" t="1930" r="1971"/>
          <a:stretch/>
        </p:blipFill>
        <p:spPr bwMode="auto">
          <a:xfrm>
            <a:off x="1385849" y="1367327"/>
            <a:ext cx="6264067" cy="4355840"/>
          </a:xfrm>
          <a:prstGeom prst="rect">
            <a:avLst/>
          </a:prstGeom>
          <a:gradFill rotWithShape="1">
            <a:gsLst>
              <a:gs pos="0">
                <a:srgbClr val="DA1F28">
                  <a:tint val="70000"/>
                  <a:satMod val="130000"/>
                </a:srgbClr>
              </a:gs>
              <a:gs pos="43000">
                <a:srgbClr val="DA1F28">
                  <a:tint val="44000"/>
                  <a:satMod val="165000"/>
                </a:srgbClr>
              </a:gs>
              <a:gs pos="93000">
                <a:srgbClr val="DA1F28">
                  <a:tint val="15000"/>
                  <a:satMod val="165000"/>
                </a:srgbClr>
              </a:gs>
              <a:gs pos="100000">
                <a:srgbClr val="DA1F28">
                  <a:tint val="5000"/>
                  <a:satMod val="250000"/>
                </a:srgbClr>
              </a:gs>
            </a:gsLst>
            <a:path path="circle">
              <a:fillToRect l="50000" t="130000" r="50000" b="-30000"/>
            </a:path>
          </a:gradFill>
          <a:ln w="9525" cap="flat" cmpd="sng" algn="ctr">
            <a:solidFill>
              <a:srgbClr val="DA1F28">
                <a:shade val="50000"/>
                <a:satMod val="103000"/>
              </a:srgbClr>
            </a:solidFill>
            <a:prstDash val="solid"/>
          </a:ln>
          <a:effectLst>
            <a:outerShdw blurRad="57150" dist="38100" dir="5400000" algn="ctr" rotWithShape="0">
              <a:srgbClr val="DA1F28">
                <a:shade val="9000"/>
                <a:alpha val="48000"/>
                <a:satMod val="105000"/>
              </a:srgbClr>
            </a:outerShdw>
          </a:effectLst>
        </p:spPr>
      </p:pic>
    </p:spTree>
    <p:extLst>
      <p:ext uri="{BB962C8B-B14F-4D97-AF65-F5344CB8AC3E}">
        <p14:creationId xmlns:p14="http://schemas.microsoft.com/office/powerpoint/2010/main" val="65507337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838200" y="256157"/>
            <a:ext cx="7594656" cy="720080"/>
          </a:xfrm>
          <a:prstGeom prst="rect">
            <a:avLst/>
          </a:prstGeom>
          <a:solidFill>
            <a:schemeClr val="bg1">
              <a:lumMod val="95000"/>
            </a:schemeClr>
          </a:solidFill>
          <a:ln w="9525">
            <a:noFill/>
            <a:miter lim="800000"/>
            <a:headEnd/>
            <a:tailEnd/>
          </a:ln>
        </p:spPr>
        <p:txBody>
          <a:bodyPr anchor="ctr"/>
          <a:lstStyle/>
          <a:p>
            <a:pPr>
              <a:defRPr/>
            </a:pPr>
            <a:r>
              <a:rPr lang="en-US" sz="2800" dirty="0">
                <a:solidFill>
                  <a:schemeClr val="accent1">
                    <a:lumMod val="75000"/>
                  </a:schemeClr>
                </a:solidFill>
                <a:latin typeface="+mj-lt"/>
                <a:ea typeface="+mj-ea"/>
                <a:cs typeface="+mj-cs"/>
              </a:rPr>
              <a:t>What does the poster tell you about sanitation?</a:t>
            </a:r>
          </a:p>
        </p:txBody>
      </p:sp>
      <p:sp>
        <p:nvSpPr>
          <p:cNvPr id="7" name="Slide Number Placeholder 6"/>
          <p:cNvSpPr>
            <a:spLocks noGrp="1"/>
          </p:cNvSpPr>
          <p:nvPr>
            <p:ph type="sldNum" sz="quarter" idx="12"/>
          </p:nvPr>
        </p:nvSpPr>
        <p:spPr/>
        <p:txBody>
          <a:bodyPr/>
          <a:lstStyle/>
          <a:p>
            <a:pPr>
              <a:defRPr/>
            </a:pPr>
            <a:fld id="{EFFC0297-8163-49DF-85EB-9BFE60037A61}" type="slidenum">
              <a:rPr lang="en-US" smtClean="0">
                <a:solidFill>
                  <a:schemeClr val="bg1"/>
                </a:solidFill>
              </a:rPr>
              <a:pPr>
                <a:defRPr/>
              </a:pPr>
              <a:t>9</a:t>
            </a:fld>
            <a:endParaRPr lang="en-US" dirty="0">
              <a:solidFill>
                <a:schemeClr val="bg1"/>
              </a:solidFill>
            </a:endParaRPr>
          </a:p>
        </p:txBody>
      </p:sp>
      <p:sp>
        <p:nvSpPr>
          <p:cNvPr id="5" name="TextBox 4"/>
          <p:cNvSpPr txBox="1"/>
          <p:nvPr/>
        </p:nvSpPr>
        <p:spPr>
          <a:xfrm>
            <a:off x="838200" y="1447800"/>
            <a:ext cx="6934200" cy="1200329"/>
          </a:xfrm>
          <a:prstGeom prst="rect">
            <a:avLst/>
          </a:prstGeom>
          <a:noFill/>
        </p:spPr>
        <p:txBody>
          <a:bodyPr wrap="square" rtlCol="0">
            <a:spAutoFit/>
          </a:bodyPr>
          <a:lstStyle/>
          <a:p>
            <a:r>
              <a:rPr lang="en-US" dirty="0"/>
              <a:t>1. </a:t>
            </a:r>
          </a:p>
          <a:p>
            <a:r>
              <a:rPr lang="en-US" dirty="0"/>
              <a:t>2. </a:t>
            </a:r>
          </a:p>
          <a:p>
            <a:r>
              <a:rPr lang="en-US" dirty="0"/>
              <a:t>3. </a:t>
            </a:r>
          </a:p>
          <a:p>
            <a:endParaRPr lang="en-US" dirty="0"/>
          </a:p>
        </p:txBody>
      </p:sp>
      <p:sp>
        <p:nvSpPr>
          <p:cNvPr id="8" name="Rectangle 2"/>
          <p:cNvSpPr txBox="1">
            <a:spLocks noChangeArrowheads="1"/>
          </p:cNvSpPr>
          <p:nvPr/>
        </p:nvSpPr>
        <p:spPr bwMode="auto">
          <a:xfrm>
            <a:off x="838200" y="2819400"/>
            <a:ext cx="7594656" cy="720080"/>
          </a:xfrm>
          <a:prstGeom prst="rect">
            <a:avLst/>
          </a:prstGeom>
          <a:solidFill>
            <a:schemeClr val="bg1">
              <a:lumMod val="95000"/>
            </a:schemeClr>
          </a:solidFill>
          <a:ln w="9525">
            <a:noFill/>
            <a:miter lim="800000"/>
            <a:headEnd/>
            <a:tailEnd/>
          </a:ln>
        </p:spPr>
        <p:txBody>
          <a:bodyPr anchor="ctr"/>
          <a:lstStyle/>
          <a:p>
            <a:pPr>
              <a:defRPr/>
            </a:pPr>
            <a:r>
              <a:rPr lang="en-US" sz="2800" dirty="0">
                <a:solidFill>
                  <a:schemeClr val="accent1">
                    <a:lumMod val="75000"/>
                  </a:schemeClr>
                </a:solidFill>
                <a:latin typeface="+mj-lt"/>
                <a:ea typeface="+mj-ea"/>
                <a:cs typeface="+mj-cs"/>
              </a:rPr>
              <a:t>What opportunities did you see from the poster?</a:t>
            </a:r>
          </a:p>
        </p:txBody>
      </p:sp>
      <p:sp>
        <p:nvSpPr>
          <p:cNvPr id="9" name="TextBox 8"/>
          <p:cNvSpPr txBox="1"/>
          <p:nvPr/>
        </p:nvSpPr>
        <p:spPr>
          <a:xfrm>
            <a:off x="838200" y="4267200"/>
            <a:ext cx="6934200" cy="1200329"/>
          </a:xfrm>
          <a:prstGeom prst="rect">
            <a:avLst/>
          </a:prstGeom>
          <a:noFill/>
        </p:spPr>
        <p:txBody>
          <a:bodyPr wrap="square" rtlCol="0">
            <a:spAutoFit/>
          </a:bodyPr>
          <a:lstStyle/>
          <a:p>
            <a:r>
              <a:rPr lang="en-US" dirty="0"/>
              <a:t>1. </a:t>
            </a:r>
          </a:p>
          <a:p>
            <a:r>
              <a:rPr lang="en-US" dirty="0"/>
              <a:t>2. </a:t>
            </a:r>
          </a:p>
          <a:p>
            <a:r>
              <a:rPr lang="en-US" dirty="0"/>
              <a:t>3. </a:t>
            </a:r>
          </a:p>
          <a:p>
            <a:endParaRPr lang="en-US" dirty="0"/>
          </a:p>
        </p:txBody>
      </p:sp>
    </p:spTree>
    <p:extLst>
      <p:ext uri="{BB962C8B-B14F-4D97-AF65-F5344CB8AC3E}">
        <p14:creationId xmlns:p14="http://schemas.microsoft.com/office/powerpoint/2010/main" val="1958341194"/>
      </p:ext>
    </p:extLst>
  </p:cSld>
  <p:clrMapOvr>
    <a:masterClrMapping/>
  </p:clrMapOvr>
  <p:transition spd="slow">
    <p:push dir="u"/>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934</Words>
  <Application>Microsoft Office PowerPoint</Application>
  <PresentationFormat>Bildschirmpräsentation (4:3)</PresentationFormat>
  <Paragraphs>156</Paragraphs>
  <Slides>26</Slides>
  <Notes>24</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26</vt:i4>
      </vt:variant>
    </vt:vector>
  </HeadingPairs>
  <TitlesOfParts>
    <vt:vector size="33" baseType="lpstr">
      <vt:lpstr>Arial</vt:lpstr>
      <vt:lpstr>Calibri</vt:lpstr>
      <vt:lpstr>Calibri Light</vt:lpstr>
      <vt:lpstr>Symbol</vt:lpstr>
      <vt:lpstr>Times New Roman</vt:lpstr>
      <vt:lpstr>Wingdings</vt:lpstr>
      <vt:lpstr>Office Theme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Linda Gwada</dc:creator>
  <cp:lastModifiedBy>Pia Fischer</cp:lastModifiedBy>
  <cp:revision>5</cp:revision>
  <dcterms:created xsi:type="dcterms:W3CDTF">2017-07-24T09:02:33Z</dcterms:created>
  <dcterms:modified xsi:type="dcterms:W3CDTF">2017-08-03T20:31:33Z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581722</vt:lpwstr>
  </property>
  <property fmtid="{D5CDD505-2E9C-101B-9397-08002B2CF9AE}" name="NXPowerLiteSettings" pid="3">
    <vt:lpwstr>C4000400038000</vt:lpwstr>
  </property>
  <property fmtid="{D5CDD505-2E9C-101B-9397-08002B2CF9AE}" name="NXPowerLiteVersion" pid="4">
    <vt:lpwstr>D7.1.10</vt:lpwstr>
  </property>
</Properties>
</file>